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67" r:id="rId6"/>
    <p:sldId id="259" r:id="rId7"/>
    <p:sldId id="270" r:id="rId8"/>
    <p:sldId id="271" r:id="rId9"/>
    <p:sldId id="262" r:id="rId10"/>
    <p:sldId id="263" r:id="rId11"/>
    <p:sldId id="268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386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29854356440741"/>
          <c:y val="6.2538785374600447E-2"/>
          <c:w val="0.53140317019196137"/>
          <c:h val="0.8049968815779217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Market Share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2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6.2359760177036691E-2"/>
                  <c:y val="-0.1914356435643564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5923601461582007"/>
                  <c:y val="-3.130778825914087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7597884823220628"/>
                  <c:y val="0.1570928510173852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Sheet1!$A$2:$A$6</c:f>
              <c:strCache>
                <c:ptCount val="5"/>
                <c:pt idx="0">
                  <c:v>Verizon Wireless</c:v>
                </c:pt>
                <c:pt idx="1">
                  <c:v>At&amp;T</c:v>
                </c:pt>
                <c:pt idx="2">
                  <c:v>Sprint</c:v>
                </c:pt>
                <c:pt idx="3">
                  <c:v>T-Mobile</c:v>
                </c:pt>
                <c:pt idx="4">
                  <c:v>Other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0.32300000000000001</c:v>
                </c:pt>
                <c:pt idx="1">
                  <c:v>0.29799999999999999</c:v>
                </c:pt>
                <c:pt idx="2">
                  <c:v>0.16300000000000001</c:v>
                </c:pt>
                <c:pt idx="3">
                  <c:v>0.128</c:v>
                </c:pt>
                <c:pt idx="4">
                  <c:v>8.7999999999999967E-2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451600479287915"/>
          <c:y val="0"/>
          <c:w val="0.66183798356727153"/>
          <c:h val="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Market Share</c:v>
                </c:pt>
              </c:strCache>
            </c:strRef>
          </c:tx>
          <c:explosion val="30"/>
          <c:dLbls>
            <c:dLbl>
              <c:idx val="0"/>
              <c:layout>
                <c:manualLayout>
                  <c:x val="-0.17048299669063105"/>
                  <c:y val="9.8940729423747403E-2"/>
                </c:manualLayout>
              </c:layout>
              <c:spPr/>
              <c:txPr>
                <a:bodyPr/>
                <a:lstStyle/>
                <a:p>
                  <a:pPr>
                    <a:defRPr sz="14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5.330180874129864E-2"/>
                  <c:y val="-0.1889481725232107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1756932557343376"/>
                  <c:y val="-5.618345281466682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0894984594317014"/>
                  <c:y val="9.24162651310377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5.4485050781695764E-2"/>
                  <c:y val="0.1486318407960199"/>
                </c:manualLayout>
              </c:layout>
              <c:spPr/>
              <c:txPr>
                <a:bodyPr/>
                <a:lstStyle/>
                <a:p>
                  <a:pPr>
                    <a:defRPr sz="14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Sheet1!$A$2:$A$6</c:f>
              <c:strCache>
                <c:ptCount val="5"/>
                <c:pt idx="0">
                  <c:v>Verizon Wireless</c:v>
                </c:pt>
                <c:pt idx="1">
                  <c:v>At&amp;T</c:v>
                </c:pt>
                <c:pt idx="2">
                  <c:v>Sprint</c:v>
                </c:pt>
                <c:pt idx="3">
                  <c:v>T-Mobile</c:v>
                </c:pt>
                <c:pt idx="4">
                  <c:v>Other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0.32300000000000001</c:v>
                </c:pt>
                <c:pt idx="1">
                  <c:v>0.29799999999999999</c:v>
                </c:pt>
                <c:pt idx="2">
                  <c:v>0.16300000000000001</c:v>
                </c:pt>
                <c:pt idx="3">
                  <c:v>0.128</c:v>
                </c:pt>
                <c:pt idx="4">
                  <c:v>8.7999999999999967E-2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A1BB52-6517-4E38-9C8C-7172A0BADFED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8266E7-D12F-4C07-8462-32ACD630B314}">
      <dgm:prSet phldrT="[Text]" custT="1"/>
      <dgm:spPr/>
      <dgm:t>
        <a:bodyPr/>
        <a:lstStyle/>
        <a:p>
          <a:r>
            <a:rPr lang="en-US" sz="2200" dirty="0" smtClean="0"/>
            <a:t>Inputs</a:t>
          </a:r>
          <a:endParaRPr lang="en-US" sz="2200" dirty="0"/>
        </a:p>
      </dgm:t>
    </dgm:pt>
    <dgm:pt modelId="{220EAE48-47EC-43FB-A023-2C805233F186}" type="parTrans" cxnId="{034B9F80-A90E-43F6-9804-90E1E58840C6}">
      <dgm:prSet/>
      <dgm:spPr/>
      <dgm:t>
        <a:bodyPr/>
        <a:lstStyle/>
        <a:p>
          <a:endParaRPr lang="en-US"/>
        </a:p>
      </dgm:t>
    </dgm:pt>
    <dgm:pt modelId="{4C5F23CF-0525-474E-AD79-97B7288CCF60}" type="sibTrans" cxnId="{034B9F80-A90E-43F6-9804-90E1E58840C6}">
      <dgm:prSet/>
      <dgm:spPr/>
      <dgm:t>
        <a:bodyPr/>
        <a:lstStyle/>
        <a:p>
          <a:endParaRPr lang="en-US"/>
        </a:p>
      </dgm:t>
    </dgm:pt>
    <dgm:pt modelId="{735FB8B2-5ADA-494E-AEAD-1968E9A0F21A}">
      <dgm:prSet phldrT="[Text]" custT="1"/>
      <dgm:spPr/>
      <dgm:t>
        <a:bodyPr/>
        <a:lstStyle/>
        <a:p>
          <a:r>
            <a:rPr lang="en-US" sz="2200" dirty="0" smtClean="0"/>
            <a:t>Historical Usage</a:t>
          </a:r>
          <a:endParaRPr lang="en-US" sz="2200" dirty="0"/>
        </a:p>
      </dgm:t>
    </dgm:pt>
    <dgm:pt modelId="{2D40B458-51F8-466F-BE5E-DF6F96D58C50}" type="parTrans" cxnId="{95D49716-EEA9-41CD-B070-D4833830516D}">
      <dgm:prSet/>
      <dgm:spPr/>
      <dgm:t>
        <a:bodyPr/>
        <a:lstStyle/>
        <a:p>
          <a:endParaRPr lang="en-US"/>
        </a:p>
      </dgm:t>
    </dgm:pt>
    <dgm:pt modelId="{05888042-585F-4E7A-A870-61A87506AD2A}" type="sibTrans" cxnId="{95D49716-EEA9-41CD-B070-D4833830516D}">
      <dgm:prSet/>
      <dgm:spPr/>
      <dgm:t>
        <a:bodyPr/>
        <a:lstStyle/>
        <a:p>
          <a:endParaRPr lang="en-US"/>
        </a:p>
      </dgm:t>
    </dgm:pt>
    <dgm:pt modelId="{E380A2B7-EF62-4672-8DB4-D6CAEBA707FE}">
      <dgm:prSet phldrT="[Text]" custT="1"/>
      <dgm:spPr/>
      <dgm:t>
        <a:bodyPr/>
        <a:lstStyle/>
        <a:p>
          <a:r>
            <a:rPr lang="en-US" sz="2200" dirty="0" smtClean="0"/>
            <a:t>Rate Plan Combinations</a:t>
          </a:r>
          <a:endParaRPr lang="en-US" sz="2200" dirty="0"/>
        </a:p>
      </dgm:t>
    </dgm:pt>
    <dgm:pt modelId="{3FD63F56-9087-4B65-87F6-18BE16B9EA21}" type="parTrans" cxnId="{CE7B44F2-34EA-4470-85C5-388FA848F334}">
      <dgm:prSet/>
      <dgm:spPr/>
      <dgm:t>
        <a:bodyPr/>
        <a:lstStyle/>
        <a:p>
          <a:endParaRPr lang="en-US"/>
        </a:p>
      </dgm:t>
    </dgm:pt>
    <dgm:pt modelId="{2B08F13D-2964-44F2-ACA5-6B9B9F374457}" type="sibTrans" cxnId="{CE7B44F2-34EA-4470-85C5-388FA848F334}">
      <dgm:prSet/>
      <dgm:spPr/>
      <dgm:t>
        <a:bodyPr/>
        <a:lstStyle/>
        <a:p>
          <a:endParaRPr lang="en-US"/>
        </a:p>
      </dgm:t>
    </dgm:pt>
    <dgm:pt modelId="{266C2669-87C7-49F1-B8D8-35DB62985D5A}" type="pres">
      <dgm:prSet presAssocID="{55A1BB52-6517-4E38-9C8C-7172A0BADFED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2F8E2E0-6014-4042-BACF-EC58F58DE08D}" type="pres">
      <dgm:prSet presAssocID="{2D8266E7-D12F-4C07-8462-32ACD630B314}" presName="hierRoot1" presStyleCnt="0">
        <dgm:presLayoutVars>
          <dgm:hierBranch val="init"/>
        </dgm:presLayoutVars>
      </dgm:prSet>
      <dgm:spPr/>
    </dgm:pt>
    <dgm:pt modelId="{28746C95-EA1F-41F9-B2FB-B3A710B94D02}" type="pres">
      <dgm:prSet presAssocID="{2D8266E7-D12F-4C07-8462-32ACD630B314}" presName="rootComposite1" presStyleCnt="0"/>
      <dgm:spPr/>
    </dgm:pt>
    <dgm:pt modelId="{D8842890-CDE4-4412-AC85-1651348DB73E}" type="pres">
      <dgm:prSet presAssocID="{2D8266E7-D12F-4C07-8462-32ACD630B314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67F734-75D6-4145-891A-20B35FA9CF05}" type="pres">
      <dgm:prSet presAssocID="{2D8266E7-D12F-4C07-8462-32ACD630B314}" presName="topArc1" presStyleLbl="parChTrans1D1" presStyleIdx="0" presStyleCnt="6"/>
      <dgm:spPr/>
    </dgm:pt>
    <dgm:pt modelId="{FE609FDD-923E-4B9E-92F3-B924B8897115}" type="pres">
      <dgm:prSet presAssocID="{2D8266E7-D12F-4C07-8462-32ACD630B314}" presName="bottomArc1" presStyleLbl="parChTrans1D1" presStyleIdx="1" presStyleCnt="6"/>
      <dgm:spPr/>
    </dgm:pt>
    <dgm:pt modelId="{3B70AC5C-A993-498E-A968-F656216D5A90}" type="pres">
      <dgm:prSet presAssocID="{2D8266E7-D12F-4C07-8462-32ACD630B314}" presName="topConnNode1" presStyleLbl="node1" presStyleIdx="0" presStyleCnt="0"/>
      <dgm:spPr/>
      <dgm:t>
        <a:bodyPr/>
        <a:lstStyle/>
        <a:p>
          <a:endParaRPr lang="en-US"/>
        </a:p>
      </dgm:t>
    </dgm:pt>
    <dgm:pt modelId="{ED370262-DD34-4918-A935-C734B92540D2}" type="pres">
      <dgm:prSet presAssocID="{2D8266E7-D12F-4C07-8462-32ACD630B314}" presName="hierChild2" presStyleCnt="0"/>
      <dgm:spPr/>
    </dgm:pt>
    <dgm:pt modelId="{2B631A73-95F9-476F-90B9-DD94CA2F3E99}" type="pres">
      <dgm:prSet presAssocID="{2D40B458-51F8-466F-BE5E-DF6F96D58C50}" presName="Name28" presStyleLbl="parChTrans1D2" presStyleIdx="0" presStyleCnt="2"/>
      <dgm:spPr/>
      <dgm:t>
        <a:bodyPr/>
        <a:lstStyle/>
        <a:p>
          <a:endParaRPr lang="en-US"/>
        </a:p>
      </dgm:t>
    </dgm:pt>
    <dgm:pt modelId="{DD00AE96-5C1B-482E-9747-DE34F5411AA0}" type="pres">
      <dgm:prSet presAssocID="{735FB8B2-5ADA-494E-AEAD-1968E9A0F21A}" presName="hierRoot2" presStyleCnt="0">
        <dgm:presLayoutVars>
          <dgm:hierBranch val="init"/>
        </dgm:presLayoutVars>
      </dgm:prSet>
      <dgm:spPr/>
    </dgm:pt>
    <dgm:pt modelId="{CC3EB14B-A0F1-40C9-A550-2DD4E88DF025}" type="pres">
      <dgm:prSet presAssocID="{735FB8B2-5ADA-494E-AEAD-1968E9A0F21A}" presName="rootComposite2" presStyleCnt="0"/>
      <dgm:spPr/>
    </dgm:pt>
    <dgm:pt modelId="{DBF7BE58-200F-4903-8C4C-62D470906C68}" type="pres">
      <dgm:prSet presAssocID="{735FB8B2-5ADA-494E-AEAD-1968E9A0F21A}" presName="rootText2" presStyleLbl="alignAcc1" presStyleIdx="0" presStyleCnt="0" custScaleX="143400" custLinFactNeighborX="-49575" custLinFactNeighborY="79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BF6A497-BED8-40AE-A415-8E81C003FF2E}" type="pres">
      <dgm:prSet presAssocID="{735FB8B2-5ADA-494E-AEAD-1968E9A0F21A}" presName="topArc2" presStyleLbl="parChTrans1D1" presStyleIdx="2" presStyleCnt="6"/>
      <dgm:spPr/>
    </dgm:pt>
    <dgm:pt modelId="{64881F95-167E-4564-ADF5-B3C62475A5AE}" type="pres">
      <dgm:prSet presAssocID="{735FB8B2-5ADA-494E-AEAD-1968E9A0F21A}" presName="bottomArc2" presStyleLbl="parChTrans1D1" presStyleIdx="3" presStyleCnt="6"/>
      <dgm:spPr/>
    </dgm:pt>
    <dgm:pt modelId="{B9F1E62C-4098-464F-A77E-1FB8C029488D}" type="pres">
      <dgm:prSet presAssocID="{735FB8B2-5ADA-494E-AEAD-1968E9A0F21A}" presName="topConnNode2" presStyleLbl="node2" presStyleIdx="0" presStyleCnt="0"/>
      <dgm:spPr/>
      <dgm:t>
        <a:bodyPr/>
        <a:lstStyle/>
        <a:p>
          <a:endParaRPr lang="en-US"/>
        </a:p>
      </dgm:t>
    </dgm:pt>
    <dgm:pt modelId="{64E04AEC-02F7-4CEB-8580-0B206CC462BD}" type="pres">
      <dgm:prSet presAssocID="{735FB8B2-5ADA-494E-AEAD-1968E9A0F21A}" presName="hierChild4" presStyleCnt="0"/>
      <dgm:spPr/>
    </dgm:pt>
    <dgm:pt modelId="{D2EA9702-6F2B-490C-8CEF-1637F17695A1}" type="pres">
      <dgm:prSet presAssocID="{735FB8B2-5ADA-494E-AEAD-1968E9A0F21A}" presName="hierChild5" presStyleCnt="0"/>
      <dgm:spPr/>
    </dgm:pt>
    <dgm:pt modelId="{DCBE0CF2-6042-474B-9DDA-C5D9E2F3E869}" type="pres">
      <dgm:prSet presAssocID="{3FD63F56-9087-4B65-87F6-18BE16B9EA21}" presName="Name28" presStyleLbl="parChTrans1D2" presStyleIdx="1" presStyleCnt="2"/>
      <dgm:spPr/>
      <dgm:t>
        <a:bodyPr/>
        <a:lstStyle/>
        <a:p>
          <a:endParaRPr lang="en-US"/>
        </a:p>
      </dgm:t>
    </dgm:pt>
    <dgm:pt modelId="{D9A19C4F-4A9B-4DA9-B215-623AF0E1EDC4}" type="pres">
      <dgm:prSet presAssocID="{E380A2B7-EF62-4672-8DB4-D6CAEBA707FE}" presName="hierRoot2" presStyleCnt="0">
        <dgm:presLayoutVars>
          <dgm:hierBranch val="init"/>
        </dgm:presLayoutVars>
      </dgm:prSet>
      <dgm:spPr/>
    </dgm:pt>
    <dgm:pt modelId="{DD0732EB-B903-49CD-B869-896C8AA4F6E7}" type="pres">
      <dgm:prSet presAssocID="{E380A2B7-EF62-4672-8DB4-D6CAEBA707FE}" presName="rootComposite2" presStyleCnt="0"/>
      <dgm:spPr/>
    </dgm:pt>
    <dgm:pt modelId="{B530CD3E-D705-4891-B2A4-C968B5147EFF}" type="pres">
      <dgm:prSet presAssocID="{E380A2B7-EF62-4672-8DB4-D6CAEBA707FE}" presName="rootText2" presStyleLbl="alignAcc1" presStyleIdx="0" presStyleCnt="0" custScaleX="221184" custLinFactNeighborX="81329" custLinFactNeighborY="79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6F8EE4-4E6E-49CC-B2F1-0A026066F3E3}" type="pres">
      <dgm:prSet presAssocID="{E380A2B7-EF62-4672-8DB4-D6CAEBA707FE}" presName="topArc2" presStyleLbl="parChTrans1D1" presStyleIdx="4" presStyleCnt="6"/>
      <dgm:spPr/>
    </dgm:pt>
    <dgm:pt modelId="{E04865C1-6C02-4193-A481-EB8DC982DB36}" type="pres">
      <dgm:prSet presAssocID="{E380A2B7-EF62-4672-8DB4-D6CAEBA707FE}" presName="bottomArc2" presStyleLbl="parChTrans1D1" presStyleIdx="5" presStyleCnt="6"/>
      <dgm:spPr/>
    </dgm:pt>
    <dgm:pt modelId="{56E9B24D-31E7-436C-B4E2-F7C463ED24D0}" type="pres">
      <dgm:prSet presAssocID="{E380A2B7-EF62-4672-8DB4-D6CAEBA707FE}" presName="topConnNode2" presStyleLbl="node2" presStyleIdx="0" presStyleCnt="0"/>
      <dgm:spPr/>
      <dgm:t>
        <a:bodyPr/>
        <a:lstStyle/>
        <a:p>
          <a:endParaRPr lang="en-US"/>
        </a:p>
      </dgm:t>
    </dgm:pt>
    <dgm:pt modelId="{F9ADD17D-FC98-48B0-9031-FF7C652ACE39}" type="pres">
      <dgm:prSet presAssocID="{E380A2B7-EF62-4672-8DB4-D6CAEBA707FE}" presName="hierChild4" presStyleCnt="0"/>
      <dgm:spPr/>
    </dgm:pt>
    <dgm:pt modelId="{E2F1DB44-ACE4-497A-9854-8FF4C2A23DDF}" type="pres">
      <dgm:prSet presAssocID="{E380A2B7-EF62-4672-8DB4-D6CAEBA707FE}" presName="hierChild5" presStyleCnt="0"/>
      <dgm:spPr/>
    </dgm:pt>
    <dgm:pt modelId="{FC5E0925-8D35-4319-9A7C-31161A5B58B1}" type="pres">
      <dgm:prSet presAssocID="{2D8266E7-D12F-4C07-8462-32ACD630B314}" presName="hierChild3" presStyleCnt="0"/>
      <dgm:spPr/>
    </dgm:pt>
  </dgm:ptLst>
  <dgm:cxnLst>
    <dgm:cxn modelId="{034B9F80-A90E-43F6-9804-90E1E58840C6}" srcId="{55A1BB52-6517-4E38-9C8C-7172A0BADFED}" destId="{2D8266E7-D12F-4C07-8462-32ACD630B314}" srcOrd="0" destOrd="0" parTransId="{220EAE48-47EC-43FB-A023-2C805233F186}" sibTransId="{4C5F23CF-0525-474E-AD79-97B7288CCF60}"/>
    <dgm:cxn modelId="{F30078A5-EADA-4C72-A39A-406C85FC72B0}" type="presOf" srcId="{E380A2B7-EF62-4672-8DB4-D6CAEBA707FE}" destId="{56E9B24D-31E7-436C-B4E2-F7C463ED24D0}" srcOrd="1" destOrd="0" presId="urn:microsoft.com/office/officeart/2008/layout/HalfCircleOrganizationChart"/>
    <dgm:cxn modelId="{C1689893-7BCD-4130-A499-CE44E145DC87}" type="presOf" srcId="{2D40B458-51F8-466F-BE5E-DF6F96D58C50}" destId="{2B631A73-95F9-476F-90B9-DD94CA2F3E99}" srcOrd="0" destOrd="0" presId="urn:microsoft.com/office/officeart/2008/layout/HalfCircleOrganizationChart"/>
    <dgm:cxn modelId="{6D324558-0317-4AA0-833F-817E436277BB}" type="presOf" srcId="{2D8266E7-D12F-4C07-8462-32ACD630B314}" destId="{3B70AC5C-A993-498E-A968-F656216D5A90}" srcOrd="1" destOrd="0" presId="urn:microsoft.com/office/officeart/2008/layout/HalfCircleOrganizationChart"/>
    <dgm:cxn modelId="{7F924163-67C2-4736-9F94-8CB1C541467B}" type="presOf" srcId="{735FB8B2-5ADA-494E-AEAD-1968E9A0F21A}" destId="{B9F1E62C-4098-464F-A77E-1FB8C029488D}" srcOrd="1" destOrd="0" presId="urn:microsoft.com/office/officeart/2008/layout/HalfCircleOrganizationChart"/>
    <dgm:cxn modelId="{0B929447-B83F-43B1-B4ED-E7C6958C23F2}" type="presOf" srcId="{55A1BB52-6517-4E38-9C8C-7172A0BADFED}" destId="{266C2669-87C7-49F1-B8D8-35DB62985D5A}" srcOrd="0" destOrd="0" presId="urn:microsoft.com/office/officeart/2008/layout/HalfCircleOrganizationChart"/>
    <dgm:cxn modelId="{5760146F-A9A2-431B-9199-1E07E494490F}" type="presOf" srcId="{3FD63F56-9087-4B65-87F6-18BE16B9EA21}" destId="{DCBE0CF2-6042-474B-9DDA-C5D9E2F3E869}" srcOrd="0" destOrd="0" presId="urn:microsoft.com/office/officeart/2008/layout/HalfCircleOrganizationChart"/>
    <dgm:cxn modelId="{5B28F8B5-4A84-49B1-AD11-104302341E52}" type="presOf" srcId="{735FB8B2-5ADA-494E-AEAD-1968E9A0F21A}" destId="{DBF7BE58-200F-4903-8C4C-62D470906C68}" srcOrd="0" destOrd="0" presId="urn:microsoft.com/office/officeart/2008/layout/HalfCircleOrganizationChart"/>
    <dgm:cxn modelId="{95D49716-EEA9-41CD-B070-D4833830516D}" srcId="{2D8266E7-D12F-4C07-8462-32ACD630B314}" destId="{735FB8B2-5ADA-494E-AEAD-1968E9A0F21A}" srcOrd="0" destOrd="0" parTransId="{2D40B458-51F8-466F-BE5E-DF6F96D58C50}" sibTransId="{05888042-585F-4E7A-A870-61A87506AD2A}"/>
    <dgm:cxn modelId="{CE7B44F2-34EA-4470-85C5-388FA848F334}" srcId="{2D8266E7-D12F-4C07-8462-32ACD630B314}" destId="{E380A2B7-EF62-4672-8DB4-D6CAEBA707FE}" srcOrd="1" destOrd="0" parTransId="{3FD63F56-9087-4B65-87F6-18BE16B9EA21}" sibTransId="{2B08F13D-2964-44F2-ACA5-6B9B9F374457}"/>
    <dgm:cxn modelId="{26598EB6-8A0F-4B97-B174-BD0AE196ECAE}" type="presOf" srcId="{E380A2B7-EF62-4672-8DB4-D6CAEBA707FE}" destId="{B530CD3E-D705-4891-B2A4-C968B5147EFF}" srcOrd="0" destOrd="0" presId="urn:microsoft.com/office/officeart/2008/layout/HalfCircleOrganizationChart"/>
    <dgm:cxn modelId="{9D996AD2-C414-43F7-9053-961C4CA9C12B}" type="presOf" srcId="{2D8266E7-D12F-4C07-8462-32ACD630B314}" destId="{D8842890-CDE4-4412-AC85-1651348DB73E}" srcOrd="0" destOrd="0" presId="urn:microsoft.com/office/officeart/2008/layout/HalfCircleOrganizationChart"/>
    <dgm:cxn modelId="{D150AEC5-9FFF-4AA2-98EB-90F01EBA0AB7}" type="presParOf" srcId="{266C2669-87C7-49F1-B8D8-35DB62985D5A}" destId="{F2F8E2E0-6014-4042-BACF-EC58F58DE08D}" srcOrd="0" destOrd="0" presId="urn:microsoft.com/office/officeart/2008/layout/HalfCircleOrganizationChart"/>
    <dgm:cxn modelId="{E42135FA-A400-4F3C-9BBC-CD87C0453519}" type="presParOf" srcId="{F2F8E2E0-6014-4042-BACF-EC58F58DE08D}" destId="{28746C95-EA1F-41F9-B2FB-B3A710B94D02}" srcOrd="0" destOrd="0" presId="urn:microsoft.com/office/officeart/2008/layout/HalfCircleOrganizationChart"/>
    <dgm:cxn modelId="{3FDA21E2-2B39-425A-893A-AFE20E4013C9}" type="presParOf" srcId="{28746C95-EA1F-41F9-B2FB-B3A710B94D02}" destId="{D8842890-CDE4-4412-AC85-1651348DB73E}" srcOrd="0" destOrd="0" presId="urn:microsoft.com/office/officeart/2008/layout/HalfCircleOrganizationChart"/>
    <dgm:cxn modelId="{A3EF0529-FC4E-4127-9DFF-87CA49844689}" type="presParOf" srcId="{28746C95-EA1F-41F9-B2FB-B3A710B94D02}" destId="{1167F734-75D6-4145-891A-20B35FA9CF05}" srcOrd="1" destOrd="0" presId="urn:microsoft.com/office/officeart/2008/layout/HalfCircleOrganizationChart"/>
    <dgm:cxn modelId="{F234F932-0071-46A6-9643-F887A11C1974}" type="presParOf" srcId="{28746C95-EA1F-41F9-B2FB-B3A710B94D02}" destId="{FE609FDD-923E-4B9E-92F3-B924B8897115}" srcOrd="2" destOrd="0" presId="urn:microsoft.com/office/officeart/2008/layout/HalfCircleOrganizationChart"/>
    <dgm:cxn modelId="{48FF5791-A843-425B-AD3B-A0F96FBAFD11}" type="presParOf" srcId="{28746C95-EA1F-41F9-B2FB-B3A710B94D02}" destId="{3B70AC5C-A993-498E-A968-F656216D5A90}" srcOrd="3" destOrd="0" presId="urn:microsoft.com/office/officeart/2008/layout/HalfCircleOrganizationChart"/>
    <dgm:cxn modelId="{86468DB7-43F5-45E0-834A-164181569747}" type="presParOf" srcId="{F2F8E2E0-6014-4042-BACF-EC58F58DE08D}" destId="{ED370262-DD34-4918-A935-C734B92540D2}" srcOrd="1" destOrd="0" presId="urn:microsoft.com/office/officeart/2008/layout/HalfCircleOrganizationChart"/>
    <dgm:cxn modelId="{C301F0F8-24AC-42AF-B6C3-1E7882A5CA6D}" type="presParOf" srcId="{ED370262-DD34-4918-A935-C734B92540D2}" destId="{2B631A73-95F9-476F-90B9-DD94CA2F3E99}" srcOrd="0" destOrd="0" presId="urn:microsoft.com/office/officeart/2008/layout/HalfCircleOrganizationChart"/>
    <dgm:cxn modelId="{AC16906F-771B-4573-84AD-3CFCAAEA96A0}" type="presParOf" srcId="{ED370262-DD34-4918-A935-C734B92540D2}" destId="{DD00AE96-5C1B-482E-9747-DE34F5411AA0}" srcOrd="1" destOrd="0" presId="urn:microsoft.com/office/officeart/2008/layout/HalfCircleOrganizationChart"/>
    <dgm:cxn modelId="{E1625670-E42D-45C8-9584-CD43A9EEDE03}" type="presParOf" srcId="{DD00AE96-5C1B-482E-9747-DE34F5411AA0}" destId="{CC3EB14B-A0F1-40C9-A550-2DD4E88DF025}" srcOrd="0" destOrd="0" presId="urn:microsoft.com/office/officeart/2008/layout/HalfCircleOrganizationChart"/>
    <dgm:cxn modelId="{1469292C-050C-445B-AB07-1CA9B1477FA5}" type="presParOf" srcId="{CC3EB14B-A0F1-40C9-A550-2DD4E88DF025}" destId="{DBF7BE58-200F-4903-8C4C-62D470906C68}" srcOrd="0" destOrd="0" presId="urn:microsoft.com/office/officeart/2008/layout/HalfCircleOrganizationChart"/>
    <dgm:cxn modelId="{70EF96A1-749E-43F0-A23C-158BEA5A1BF2}" type="presParOf" srcId="{CC3EB14B-A0F1-40C9-A550-2DD4E88DF025}" destId="{6BF6A497-BED8-40AE-A415-8E81C003FF2E}" srcOrd="1" destOrd="0" presId="urn:microsoft.com/office/officeart/2008/layout/HalfCircleOrganizationChart"/>
    <dgm:cxn modelId="{9E58B38D-4716-46A3-B074-27812DB434AD}" type="presParOf" srcId="{CC3EB14B-A0F1-40C9-A550-2DD4E88DF025}" destId="{64881F95-167E-4564-ADF5-B3C62475A5AE}" srcOrd="2" destOrd="0" presId="urn:microsoft.com/office/officeart/2008/layout/HalfCircleOrganizationChart"/>
    <dgm:cxn modelId="{56D9B1BA-DF53-4955-B905-ED182295FF4B}" type="presParOf" srcId="{CC3EB14B-A0F1-40C9-A550-2DD4E88DF025}" destId="{B9F1E62C-4098-464F-A77E-1FB8C029488D}" srcOrd="3" destOrd="0" presId="urn:microsoft.com/office/officeart/2008/layout/HalfCircleOrganizationChart"/>
    <dgm:cxn modelId="{33D259D5-D76C-4E77-A111-25D17B9E6DC7}" type="presParOf" srcId="{DD00AE96-5C1B-482E-9747-DE34F5411AA0}" destId="{64E04AEC-02F7-4CEB-8580-0B206CC462BD}" srcOrd="1" destOrd="0" presId="urn:microsoft.com/office/officeart/2008/layout/HalfCircleOrganizationChart"/>
    <dgm:cxn modelId="{4A36BB9F-779E-4D07-B716-A61BD76181D4}" type="presParOf" srcId="{DD00AE96-5C1B-482E-9747-DE34F5411AA0}" destId="{D2EA9702-6F2B-490C-8CEF-1637F17695A1}" srcOrd="2" destOrd="0" presId="urn:microsoft.com/office/officeart/2008/layout/HalfCircleOrganizationChart"/>
    <dgm:cxn modelId="{BFDB400A-26A8-4D77-95C2-11D5E22B73DD}" type="presParOf" srcId="{ED370262-DD34-4918-A935-C734B92540D2}" destId="{DCBE0CF2-6042-474B-9DDA-C5D9E2F3E869}" srcOrd="2" destOrd="0" presId="urn:microsoft.com/office/officeart/2008/layout/HalfCircleOrganizationChart"/>
    <dgm:cxn modelId="{7ED69570-A17E-446B-B81E-A47123FB9FB5}" type="presParOf" srcId="{ED370262-DD34-4918-A935-C734B92540D2}" destId="{D9A19C4F-4A9B-4DA9-B215-623AF0E1EDC4}" srcOrd="3" destOrd="0" presId="urn:microsoft.com/office/officeart/2008/layout/HalfCircleOrganizationChart"/>
    <dgm:cxn modelId="{144BA1FE-8EBE-4C6D-A31A-E3BF48DC4559}" type="presParOf" srcId="{D9A19C4F-4A9B-4DA9-B215-623AF0E1EDC4}" destId="{DD0732EB-B903-49CD-B869-896C8AA4F6E7}" srcOrd="0" destOrd="0" presId="urn:microsoft.com/office/officeart/2008/layout/HalfCircleOrganizationChart"/>
    <dgm:cxn modelId="{9CEC5CAB-5F8B-471D-A59D-3811582CD4A8}" type="presParOf" srcId="{DD0732EB-B903-49CD-B869-896C8AA4F6E7}" destId="{B530CD3E-D705-4891-B2A4-C968B5147EFF}" srcOrd="0" destOrd="0" presId="urn:microsoft.com/office/officeart/2008/layout/HalfCircleOrganizationChart"/>
    <dgm:cxn modelId="{521D1767-780D-43FC-926A-301C6E263CC9}" type="presParOf" srcId="{DD0732EB-B903-49CD-B869-896C8AA4F6E7}" destId="{CA6F8EE4-4E6E-49CC-B2F1-0A026066F3E3}" srcOrd="1" destOrd="0" presId="urn:microsoft.com/office/officeart/2008/layout/HalfCircleOrganizationChart"/>
    <dgm:cxn modelId="{DA9E059F-18A3-4273-A61F-7A141D1EF012}" type="presParOf" srcId="{DD0732EB-B903-49CD-B869-896C8AA4F6E7}" destId="{E04865C1-6C02-4193-A481-EB8DC982DB36}" srcOrd="2" destOrd="0" presId="urn:microsoft.com/office/officeart/2008/layout/HalfCircleOrganizationChart"/>
    <dgm:cxn modelId="{BA76050B-47D4-4DE3-AEF2-3BCA331F7811}" type="presParOf" srcId="{DD0732EB-B903-49CD-B869-896C8AA4F6E7}" destId="{56E9B24D-31E7-436C-B4E2-F7C463ED24D0}" srcOrd="3" destOrd="0" presId="urn:microsoft.com/office/officeart/2008/layout/HalfCircleOrganizationChart"/>
    <dgm:cxn modelId="{AAFDF9C1-4945-4CB4-BFE6-268C0BDC231F}" type="presParOf" srcId="{D9A19C4F-4A9B-4DA9-B215-623AF0E1EDC4}" destId="{F9ADD17D-FC98-48B0-9031-FF7C652ACE39}" srcOrd="1" destOrd="0" presId="urn:microsoft.com/office/officeart/2008/layout/HalfCircleOrganizationChart"/>
    <dgm:cxn modelId="{BD249A91-BC6A-469A-B55B-CA8FB8BED460}" type="presParOf" srcId="{D9A19C4F-4A9B-4DA9-B215-623AF0E1EDC4}" destId="{E2F1DB44-ACE4-497A-9854-8FF4C2A23DDF}" srcOrd="2" destOrd="0" presId="urn:microsoft.com/office/officeart/2008/layout/HalfCircleOrganizationChart"/>
    <dgm:cxn modelId="{8E148272-F44E-4F49-9587-AB27C58DAE19}" type="presParOf" srcId="{F2F8E2E0-6014-4042-BACF-EC58F58DE08D}" destId="{FC5E0925-8D35-4319-9A7C-31161A5B58B1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0E2AE6-5052-49E2-96B3-7A391FD834A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B25B0A2B-C6DD-41AE-A27D-CB0A021B2239}">
      <dgm:prSet phldrT="[Text]" custT="1"/>
      <dgm:spPr/>
      <dgm:t>
        <a:bodyPr/>
        <a:lstStyle/>
        <a:p>
          <a:r>
            <a:rPr lang="en-US" sz="2200" dirty="0" smtClean="0"/>
            <a:t>Analysis Strictly Based on Quantitative Measures</a:t>
          </a:r>
          <a:endParaRPr lang="en-US" sz="2200" dirty="0"/>
        </a:p>
      </dgm:t>
    </dgm:pt>
    <dgm:pt modelId="{E063158D-4942-42D2-B8CA-DC7F4DE4ADE3}" type="parTrans" cxnId="{322A52EB-14B6-41B7-A516-F5F1C56693C5}">
      <dgm:prSet/>
      <dgm:spPr/>
      <dgm:t>
        <a:bodyPr/>
        <a:lstStyle/>
        <a:p>
          <a:endParaRPr lang="en-US"/>
        </a:p>
      </dgm:t>
    </dgm:pt>
    <dgm:pt modelId="{1F26BC45-2B7D-441D-92F1-4276E2DB8F10}" type="sibTrans" cxnId="{322A52EB-14B6-41B7-A516-F5F1C56693C5}">
      <dgm:prSet/>
      <dgm:spPr/>
      <dgm:t>
        <a:bodyPr/>
        <a:lstStyle/>
        <a:p>
          <a:endParaRPr lang="en-US"/>
        </a:p>
      </dgm:t>
    </dgm:pt>
    <dgm:pt modelId="{96D1F66D-ECC5-45A2-8130-57B468339FD9}">
      <dgm:prSet phldrT="[Text]" custT="1"/>
      <dgm:spPr/>
      <dgm:t>
        <a:bodyPr/>
        <a:lstStyle/>
        <a:p>
          <a:r>
            <a:rPr lang="en-US" sz="2200" dirty="0" smtClean="0"/>
            <a:t>Subjects are Indifferent Between Carriers</a:t>
          </a:r>
          <a:endParaRPr lang="en-US" sz="2200" dirty="0"/>
        </a:p>
      </dgm:t>
    </dgm:pt>
    <dgm:pt modelId="{59FC15B0-CBC5-4A80-BD3E-7CC66C6E0899}" type="parTrans" cxnId="{F9EF34F2-BA1D-46D3-B8E4-9D19291B7506}">
      <dgm:prSet/>
      <dgm:spPr/>
      <dgm:t>
        <a:bodyPr/>
        <a:lstStyle/>
        <a:p>
          <a:endParaRPr lang="en-US"/>
        </a:p>
      </dgm:t>
    </dgm:pt>
    <dgm:pt modelId="{234B67F2-F26F-4109-BA86-12F9D90D95D6}" type="sibTrans" cxnId="{F9EF34F2-BA1D-46D3-B8E4-9D19291B7506}">
      <dgm:prSet/>
      <dgm:spPr/>
      <dgm:t>
        <a:bodyPr/>
        <a:lstStyle/>
        <a:p>
          <a:endParaRPr lang="en-US"/>
        </a:p>
      </dgm:t>
    </dgm:pt>
    <dgm:pt modelId="{2D1F43C9-C842-4111-BDCE-C9B715BAACA5}">
      <dgm:prSet phldrT="[Text]" custT="1"/>
      <dgm:spPr/>
      <dgm:t>
        <a:bodyPr/>
        <a:lstStyle/>
        <a:p>
          <a:r>
            <a:rPr lang="en-US" sz="2200" dirty="0" smtClean="0"/>
            <a:t>Costs are Based on Optimizing the Best Individual Plan</a:t>
          </a:r>
          <a:endParaRPr lang="en-US" sz="2200" dirty="0"/>
        </a:p>
      </dgm:t>
    </dgm:pt>
    <dgm:pt modelId="{40FE20E4-C0F4-48D1-9C68-2CA06C2074D6}" type="parTrans" cxnId="{AB1B8BC2-4D05-479C-936A-8C1E1B7E18DB}">
      <dgm:prSet/>
      <dgm:spPr/>
      <dgm:t>
        <a:bodyPr/>
        <a:lstStyle/>
        <a:p>
          <a:endParaRPr lang="en-US"/>
        </a:p>
      </dgm:t>
    </dgm:pt>
    <dgm:pt modelId="{74EC78C4-629C-425C-99DA-BF2CBCC3FC7F}" type="sibTrans" cxnId="{AB1B8BC2-4D05-479C-936A-8C1E1B7E18DB}">
      <dgm:prSet/>
      <dgm:spPr/>
      <dgm:t>
        <a:bodyPr/>
        <a:lstStyle/>
        <a:p>
          <a:endParaRPr lang="en-US"/>
        </a:p>
      </dgm:t>
    </dgm:pt>
    <dgm:pt modelId="{6C368475-422B-423B-B59E-9F8C50F72B53}" type="pres">
      <dgm:prSet presAssocID="{FE0E2AE6-5052-49E2-96B3-7A391FD834A5}" presName="linearFlow" presStyleCnt="0">
        <dgm:presLayoutVars>
          <dgm:dir/>
          <dgm:resizeHandles val="exact"/>
        </dgm:presLayoutVars>
      </dgm:prSet>
      <dgm:spPr/>
    </dgm:pt>
    <dgm:pt modelId="{174E1598-316E-4D5B-BEDA-A0609B32FD8F}" type="pres">
      <dgm:prSet presAssocID="{B25B0A2B-C6DD-41AE-A27D-CB0A021B2239}" presName="composite" presStyleCnt="0"/>
      <dgm:spPr/>
    </dgm:pt>
    <dgm:pt modelId="{B57E8370-D99D-433A-93A8-4D1A9BF9DAA8}" type="pres">
      <dgm:prSet presAssocID="{B25B0A2B-C6DD-41AE-A27D-CB0A021B2239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7ECBB8B-A72A-42C3-90FF-A70ADFEDE4E4}" type="pres">
      <dgm:prSet presAssocID="{B25B0A2B-C6DD-41AE-A27D-CB0A021B2239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667FAB-A7CF-415A-9B84-7008DD0F41F4}" type="pres">
      <dgm:prSet presAssocID="{1F26BC45-2B7D-441D-92F1-4276E2DB8F10}" presName="spacing" presStyleCnt="0"/>
      <dgm:spPr/>
    </dgm:pt>
    <dgm:pt modelId="{66AB5CAB-B420-4293-A4D9-368C6E124A27}" type="pres">
      <dgm:prSet presAssocID="{96D1F66D-ECC5-45A2-8130-57B468339FD9}" presName="composite" presStyleCnt="0"/>
      <dgm:spPr/>
    </dgm:pt>
    <dgm:pt modelId="{74301355-F5FC-400E-8CCC-2D23C22CC38F}" type="pres">
      <dgm:prSet presAssocID="{96D1F66D-ECC5-45A2-8130-57B468339FD9}" presName="imgShp" presStyleLbl="fgImgPlace1" presStyleIdx="1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CFD2333-BF1E-480B-BB28-5A620128DE46}" type="pres">
      <dgm:prSet presAssocID="{96D1F66D-ECC5-45A2-8130-57B468339FD9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8A5E-A208-4517-B778-D850834E6225}" type="pres">
      <dgm:prSet presAssocID="{234B67F2-F26F-4109-BA86-12F9D90D95D6}" presName="spacing" presStyleCnt="0"/>
      <dgm:spPr/>
    </dgm:pt>
    <dgm:pt modelId="{B4A73A12-1787-4E29-9C2E-F0CAA40E0D7B}" type="pres">
      <dgm:prSet presAssocID="{2D1F43C9-C842-4111-BDCE-C9B715BAACA5}" presName="composite" presStyleCnt="0"/>
      <dgm:spPr/>
    </dgm:pt>
    <dgm:pt modelId="{26588FDB-4613-4F1E-8195-AE85503EEF18}" type="pres">
      <dgm:prSet presAssocID="{2D1F43C9-C842-4111-BDCE-C9B715BAACA5}" presName="imgShp" presStyleLbl="fgImgPlace1" presStyleIdx="2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A8F68290-7713-48F6-A997-7F558D2B428E}" type="pres">
      <dgm:prSet presAssocID="{2D1F43C9-C842-4111-BDCE-C9B715BAACA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EF34F2-BA1D-46D3-B8E4-9D19291B7506}" srcId="{FE0E2AE6-5052-49E2-96B3-7A391FD834A5}" destId="{96D1F66D-ECC5-45A2-8130-57B468339FD9}" srcOrd="1" destOrd="0" parTransId="{59FC15B0-CBC5-4A80-BD3E-7CC66C6E0899}" sibTransId="{234B67F2-F26F-4109-BA86-12F9D90D95D6}"/>
    <dgm:cxn modelId="{96CEA795-3D5A-4A7A-9ADD-5C2E574173E9}" type="presOf" srcId="{B25B0A2B-C6DD-41AE-A27D-CB0A021B2239}" destId="{B7ECBB8B-A72A-42C3-90FF-A70ADFEDE4E4}" srcOrd="0" destOrd="0" presId="urn:microsoft.com/office/officeart/2005/8/layout/vList3"/>
    <dgm:cxn modelId="{CEBF9BF8-9126-4AD7-AED5-917A85272C0D}" type="presOf" srcId="{96D1F66D-ECC5-45A2-8130-57B468339FD9}" destId="{1CFD2333-BF1E-480B-BB28-5A620128DE46}" srcOrd="0" destOrd="0" presId="urn:microsoft.com/office/officeart/2005/8/layout/vList3"/>
    <dgm:cxn modelId="{322A52EB-14B6-41B7-A516-F5F1C56693C5}" srcId="{FE0E2AE6-5052-49E2-96B3-7A391FD834A5}" destId="{B25B0A2B-C6DD-41AE-A27D-CB0A021B2239}" srcOrd="0" destOrd="0" parTransId="{E063158D-4942-42D2-B8CA-DC7F4DE4ADE3}" sibTransId="{1F26BC45-2B7D-441D-92F1-4276E2DB8F10}"/>
    <dgm:cxn modelId="{276A1269-72E6-4C69-9E2D-23DE8FA6A84E}" type="presOf" srcId="{2D1F43C9-C842-4111-BDCE-C9B715BAACA5}" destId="{A8F68290-7713-48F6-A997-7F558D2B428E}" srcOrd="0" destOrd="0" presId="urn:microsoft.com/office/officeart/2005/8/layout/vList3"/>
    <dgm:cxn modelId="{AB1B8BC2-4D05-479C-936A-8C1E1B7E18DB}" srcId="{FE0E2AE6-5052-49E2-96B3-7A391FD834A5}" destId="{2D1F43C9-C842-4111-BDCE-C9B715BAACA5}" srcOrd="2" destOrd="0" parTransId="{40FE20E4-C0F4-48D1-9C68-2CA06C2074D6}" sibTransId="{74EC78C4-629C-425C-99DA-BF2CBCC3FC7F}"/>
    <dgm:cxn modelId="{6671E8D1-F24A-4C7A-8219-9E516BEE7571}" type="presOf" srcId="{FE0E2AE6-5052-49E2-96B3-7A391FD834A5}" destId="{6C368475-422B-423B-B59E-9F8C50F72B53}" srcOrd="0" destOrd="0" presId="urn:microsoft.com/office/officeart/2005/8/layout/vList3"/>
    <dgm:cxn modelId="{F6B3C0A5-B21C-48DF-A2ED-C0D91BBBEB06}" type="presParOf" srcId="{6C368475-422B-423B-B59E-9F8C50F72B53}" destId="{174E1598-316E-4D5B-BEDA-A0609B32FD8F}" srcOrd="0" destOrd="0" presId="urn:microsoft.com/office/officeart/2005/8/layout/vList3"/>
    <dgm:cxn modelId="{7AE8223D-2703-43D1-95FC-FC9B15233CF6}" type="presParOf" srcId="{174E1598-316E-4D5B-BEDA-A0609B32FD8F}" destId="{B57E8370-D99D-433A-93A8-4D1A9BF9DAA8}" srcOrd="0" destOrd="0" presId="urn:microsoft.com/office/officeart/2005/8/layout/vList3"/>
    <dgm:cxn modelId="{F527ED40-B1F4-4620-AAFB-60AFF290B5AF}" type="presParOf" srcId="{174E1598-316E-4D5B-BEDA-A0609B32FD8F}" destId="{B7ECBB8B-A72A-42C3-90FF-A70ADFEDE4E4}" srcOrd="1" destOrd="0" presId="urn:microsoft.com/office/officeart/2005/8/layout/vList3"/>
    <dgm:cxn modelId="{9F3030D4-A58D-4D9F-BF61-1A43628462D3}" type="presParOf" srcId="{6C368475-422B-423B-B59E-9F8C50F72B53}" destId="{64667FAB-A7CF-415A-9B84-7008DD0F41F4}" srcOrd="1" destOrd="0" presId="urn:microsoft.com/office/officeart/2005/8/layout/vList3"/>
    <dgm:cxn modelId="{8B2749D0-D613-4A2D-8FD8-AB3FDDD90457}" type="presParOf" srcId="{6C368475-422B-423B-B59E-9F8C50F72B53}" destId="{66AB5CAB-B420-4293-A4D9-368C6E124A27}" srcOrd="2" destOrd="0" presId="urn:microsoft.com/office/officeart/2005/8/layout/vList3"/>
    <dgm:cxn modelId="{21B3F11B-1910-4CB3-9B66-321D49F3B60D}" type="presParOf" srcId="{66AB5CAB-B420-4293-A4D9-368C6E124A27}" destId="{74301355-F5FC-400E-8CCC-2D23C22CC38F}" srcOrd="0" destOrd="0" presId="urn:microsoft.com/office/officeart/2005/8/layout/vList3"/>
    <dgm:cxn modelId="{C595AC28-E9EA-4AC2-9EE8-485DEAE4ADD5}" type="presParOf" srcId="{66AB5CAB-B420-4293-A4D9-368C6E124A27}" destId="{1CFD2333-BF1E-480B-BB28-5A620128DE46}" srcOrd="1" destOrd="0" presId="urn:microsoft.com/office/officeart/2005/8/layout/vList3"/>
    <dgm:cxn modelId="{F94CB4F4-6B2A-49CF-A4CC-B1C04E0DC621}" type="presParOf" srcId="{6C368475-422B-423B-B59E-9F8C50F72B53}" destId="{2DED8A5E-A208-4517-B778-D850834E6225}" srcOrd="3" destOrd="0" presId="urn:microsoft.com/office/officeart/2005/8/layout/vList3"/>
    <dgm:cxn modelId="{D8F7D84C-81C3-452D-8372-A8842774A0BE}" type="presParOf" srcId="{6C368475-422B-423B-B59E-9F8C50F72B53}" destId="{B4A73A12-1787-4E29-9C2E-F0CAA40E0D7B}" srcOrd="4" destOrd="0" presId="urn:microsoft.com/office/officeart/2005/8/layout/vList3"/>
    <dgm:cxn modelId="{A22AE254-401B-46AF-B56D-4B8D47B0F33C}" type="presParOf" srcId="{B4A73A12-1787-4E29-9C2E-F0CAA40E0D7B}" destId="{26588FDB-4613-4F1E-8195-AE85503EEF18}" srcOrd="0" destOrd="0" presId="urn:microsoft.com/office/officeart/2005/8/layout/vList3"/>
    <dgm:cxn modelId="{94702079-FA88-4322-AFBD-176636BBDA25}" type="presParOf" srcId="{B4A73A12-1787-4E29-9C2E-F0CAA40E0D7B}" destId="{A8F68290-7713-48F6-A997-7F558D2B428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0E2AE6-5052-49E2-96B3-7A391FD834A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5B0A2B-C6DD-41AE-A27D-CB0A021B2239}">
      <dgm:prSet phldrT="[Text]" custT="1"/>
      <dgm:spPr/>
      <dgm:t>
        <a:bodyPr/>
        <a:lstStyle/>
        <a:p>
          <a:r>
            <a:rPr lang="en-US" sz="2200" dirty="0" smtClean="0"/>
            <a:t>Incorporate Carrier Quality of Service</a:t>
          </a:r>
          <a:endParaRPr lang="en-US" sz="2200" dirty="0"/>
        </a:p>
      </dgm:t>
    </dgm:pt>
    <dgm:pt modelId="{E063158D-4942-42D2-B8CA-DC7F4DE4ADE3}" type="parTrans" cxnId="{322A52EB-14B6-41B7-A516-F5F1C56693C5}">
      <dgm:prSet/>
      <dgm:spPr/>
      <dgm:t>
        <a:bodyPr/>
        <a:lstStyle/>
        <a:p>
          <a:endParaRPr lang="en-US"/>
        </a:p>
      </dgm:t>
    </dgm:pt>
    <dgm:pt modelId="{1F26BC45-2B7D-441D-92F1-4276E2DB8F10}" type="sibTrans" cxnId="{322A52EB-14B6-41B7-A516-F5F1C56693C5}">
      <dgm:prSet/>
      <dgm:spPr/>
      <dgm:t>
        <a:bodyPr/>
        <a:lstStyle/>
        <a:p>
          <a:endParaRPr lang="en-US"/>
        </a:p>
      </dgm:t>
    </dgm:pt>
    <dgm:pt modelId="{96D1F66D-ECC5-45A2-8130-57B468339FD9}">
      <dgm:prSet phldrT="[Text]" custT="1"/>
      <dgm:spPr/>
      <dgm:t>
        <a:bodyPr/>
        <a:lstStyle/>
        <a:p>
          <a:r>
            <a:rPr lang="en-US" sz="2200" dirty="0" smtClean="0"/>
            <a:t>Expand to Include Coverage Areas</a:t>
          </a:r>
          <a:endParaRPr lang="en-US" sz="2200" dirty="0"/>
        </a:p>
      </dgm:t>
    </dgm:pt>
    <dgm:pt modelId="{59FC15B0-CBC5-4A80-BD3E-7CC66C6E0899}" type="parTrans" cxnId="{F9EF34F2-BA1D-46D3-B8E4-9D19291B7506}">
      <dgm:prSet/>
      <dgm:spPr/>
      <dgm:t>
        <a:bodyPr/>
        <a:lstStyle/>
        <a:p>
          <a:endParaRPr lang="en-US"/>
        </a:p>
      </dgm:t>
    </dgm:pt>
    <dgm:pt modelId="{234B67F2-F26F-4109-BA86-12F9D90D95D6}" type="sibTrans" cxnId="{F9EF34F2-BA1D-46D3-B8E4-9D19291B7506}">
      <dgm:prSet/>
      <dgm:spPr/>
      <dgm:t>
        <a:bodyPr/>
        <a:lstStyle/>
        <a:p>
          <a:endParaRPr lang="en-US"/>
        </a:p>
      </dgm:t>
    </dgm:pt>
    <dgm:pt modelId="{2D1F43C9-C842-4111-BDCE-C9B715BAACA5}">
      <dgm:prSet phldrT="[Text]" custT="1"/>
      <dgm:spPr/>
      <dgm:t>
        <a:bodyPr/>
        <a:lstStyle/>
        <a:p>
          <a:r>
            <a:rPr lang="en-US" sz="2200" dirty="0" smtClean="0"/>
            <a:t>Take into Consideration Phones Offered </a:t>
          </a:r>
          <a:endParaRPr lang="en-US" sz="2200" dirty="0"/>
        </a:p>
      </dgm:t>
    </dgm:pt>
    <dgm:pt modelId="{40FE20E4-C0F4-48D1-9C68-2CA06C2074D6}" type="parTrans" cxnId="{AB1B8BC2-4D05-479C-936A-8C1E1B7E18DB}">
      <dgm:prSet/>
      <dgm:spPr/>
      <dgm:t>
        <a:bodyPr/>
        <a:lstStyle/>
        <a:p>
          <a:endParaRPr lang="en-US"/>
        </a:p>
      </dgm:t>
    </dgm:pt>
    <dgm:pt modelId="{74EC78C4-629C-425C-99DA-BF2CBCC3FC7F}" type="sibTrans" cxnId="{AB1B8BC2-4D05-479C-936A-8C1E1B7E18DB}">
      <dgm:prSet/>
      <dgm:spPr/>
      <dgm:t>
        <a:bodyPr/>
        <a:lstStyle/>
        <a:p>
          <a:endParaRPr lang="en-US"/>
        </a:p>
      </dgm:t>
    </dgm:pt>
    <dgm:pt modelId="{3E3A1B75-6BC2-44F3-9B5C-D74895BC5BEE}">
      <dgm:prSet phldrT="[Text]" custT="1"/>
      <dgm:spPr/>
      <dgm:t>
        <a:bodyPr/>
        <a:lstStyle/>
        <a:p>
          <a:r>
            <a:rPr lang="en-US" sz="2200" dirty="0" smtClean="0"/>
            <a:t>Adapt to Plan Variations (e.g. Family)</a:t>
          </a:r>
          <a:endParaRPr lang="en-US" sz="2200" dirty="0"/>
        </a:p>
      </dgm:t>
    </dgm:pt>
    <dgm:pt modelId="{95C8D905-B661-445F-93DF-D085F2A67DE1}" type="parTrans" cxnId="{415CAF90-ACA8-42B3-87DF-4F11408B5DF4}">
      <dgm:prSet/>
      <dgm:spPr/>
      <dgm:t>
        <a:bodyPr/>
        <a:lstStyle/>
        <a:p>
          <a:endParaRPr lang="en-US"/>
        </a:p>
      </dgm:t>
    </dgm:pt>
    <dgm:pt modelId="{39597B98-5EED-406E-A3EF-635FCC37F198}" type="sibTrans" cxnId="{415CAF90-ACA8-42B3-87DF-4F11408B5DF4}">
      <dgm:prSet/>
      <dgm:spPr/>
      <dgm:t>
        <a:bodyPr/>
        <a:lstStyle/>
        <a:p>
          <a:endParaRPr lang="en-US"/>
        </a:p>
      </dgm:t>
    </dgm:pt>
    <dgm:pt modelId="{6C368475-422B-423B-B59E-9F8C50F72B53}" type="pres">
      <dgm:prSet presAssocID="{FE0E2AE6-5052-49E2-96B3-7A391FD834A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4E1598-316E-4D5B-BEDA-A0609B32FD8F}" type="pres">
      <dgm:prSet presAssocID="{B25B0A2B-C6DD-41AE-A27D-CB0A021B2239}" presName="composite" presStyleCnt="0"/>
      <dgm:spPr/>
    </dgm:pt>
    <dgm:pt modelId="{B57E8370-D99D-433A-93A8-4D1A9BF9DAA8}" type="pres">
      <dgm:prSet presAssocID="{B25B0A2B-C6DD-41AE-A27D-CB0A021B2239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7ECBB8B-A72A-42C3-90FF-A70ADFEDE4E4}" type="pres">
      <dgm:prSet presAssocID="{B25B0A2B-C6DD-41AE-A27D-CB0A021B2239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667FAB-A7CF-415A-9B84-7008DD0F41F4}" type="pres">
      <dgm:prSet presAssocID="{1F26BC45-2B7D-441D-92F1-4276E2DB8F10}" presName="spacing" presStyleCnt="0"/>
      <dgm:spPr/>
    </dgm:pt>
    <dgm:pt modelId="{66AB5CAB-B420-4293-A4D9-368C6E124A27}" type="pres">
      <dgm:prSet presAssocID="{96D1F66D-ECC5-45A2-8130-57B468339FD9}" presName="composite" presStyleCnt="0"/>
      <dgm:spPr/>
    </dgm:pt>
    <dgm:pt modelId="{74301355-F5FC-400E-8CCC-2D23C22CC38F}" type="pres">
      <dgm:prSet presAssocID="{96D1F66D-ECC5-45A2-8130-57B468339FD9}" presName="imgShp" presStyleLbl="fgImgPlace1" presStyleIdx="1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CFD2333-BF1E-480B-BB28-5A620128DE46}" type="pres">
      <dgm:prSet presAssocID="{96D1F66D-ECC5-45A2-8130-57B468339FD9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D8A5E-A208-4517-B778-D850834E6225}" type="pres">
      <dgm:prSet presAssocID="{234B67F2-F26F-4109-BA86-12F9D90D95D6}" presName="spacing" presStyleCnt="0"/>
      <dgm:spPr/>
    </dgm:pt>
    <dgm:pt modelId="{B4A73A12-1787-4E29-9C2E-F0CAA40E0D7B}" type="pres">
      <dgm:prSet presAssocID="{2D1F43C9-C842-4111-BDCE-C9B715BAACA5}" presName="composite" presStyleCnt="0"/>
      <dgm:spPr/>
    </dgm:pt>
    <dgm:pt modelId="{26588FDB-4613-4F1E-8195-AE85503EEF18}" type="pres">
      <dgm:prSet presAssocID="{2D1F43C9-C842-4111-BDCE-C9B715BAACA5}" presName="imgShp" presStyleLbl="fgImgPlace1" presStyleIdx="2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A8F68290-7713-48F6-A997-7F558D2B428E}" type="pres">
      <dgm:prSet presAssocID="{2D1F43C9-C842-4111-BDCE-C9B715BAACA5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912AAA-B922-4213-8314-E4A2A26C50E5}" type="pres">
      <dgm:prSet presAssocID="{74EC78C4-629C-425C-99DA-BF2CBCC3FC7F}" presName="spacing" presStyleCnt="0"/>
      <dgm:spPr/>
    </dgm:pt>
    <dgm:pt modelId="{3ECE27B6-B966-4479-B494-43F1D7E5096F}" type="pres">
      <dgm:prSet presAssocID="{3E3A1B75-6BC2-44F3-9B5C-D74895BC5BEE}" presName="composite" presStyleCnt="0"/>
      <dgm:spPr/>
    </dgm:pt>
    <dgm:pt modelId="{C5D5F9B4-38D9-41BB-A5E4-928C65D7717C}" type="pres">
      <dgm:prSet presAssocID="{3E3A1B75-6BC2-44F3-9B5C-D74895BC5BEE}" presName="imgShp" presStyleLbl="fgImgPlace1" presStyleIdx="3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81117E4-C684-4C29-B35E-793F76A3577B}" type="pres">
      <dgm:prSet presAssocID="{3E3A1B75-6BC2-44F3-9B5C-D74895BC5BEE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D1904E-1D6A-4B20-9A2B-D9C60A9CE473}" type="presOf" srcId="{3E3A1B75-6BC2-44F3-9B5C-D74895BC5BEE}" destId="{D81117E4-C684-4C29-B35E-793F76A3577B}" srcOrd="0" destOrd="0" presId="urn:microsoft.com/office/officeart/2005/8/layout/vList3"/>
    <dgm:cxn modelId="{F9EF34F2-BA1D-46D3-B8E4-9D19291B7506}" srcId="{FE0E2AE6-5052-49E2-96B3-7A391FD834A5}" destId="{96D1F66D-ECC5-45A2-8130-57B468339FD9}" srcOrd="1" destOrd="0" parTransId="{59FC15B0-CBC5-4A80-BD3E-7CC66C6E0899}" sibTransId="{234B67F2-F26F-4109-BA86-12F9D90D95D6}"/>
    <dgm:cxn modelId="{E1D658C6-058D-4E91-8B51-5CDCFEC12C0A}" type="presOf" srcId="{2D1F43C9-C842-4111-BDCE-C9B715BAACA5}" destId="{A8F68290-7713-48F6-A997-7F558D2B428E}" srcOrd="0" destOrd="0" presId="urn:microsoft.com/office/officeart/2005/8/layout/vList3"/>
    <dgm:cxn modelId="{E4928A41-5D70-478D-A99E-B8262B820C34}" type="presOf" srcId="{96D1F66D-ECC5-45A2-8130-57B468339FD9}" destId="{1CFD2333-BF1E-480B-BB28-5A620128DE46}" srcOrd="0" destOrd="0" presId="urn:microsoft.com/office/officeart/2005/8/layout/vList3"/>
    <dgm:cxn modelId="{322A52EB-14B6-41B7-A516-F5F1C56693C5}" srcId="{FE0E2AE6-5052-49E2-96B3-7A391FD834A5}" destId="{B25B0A2B-C6DD-41AE-A27D-CB0A021B2239}" srcOrd="0" destOrd="0" parTransId="{E063158D-4942-42D2-B8CA-DC7F4DE4ADE3}" sibTransId="{1F26BC45-2B7D-441D-92F1-4276E2DB8F10}"/>
    <dgm:cxn modelId="{0077AB4D-6BDB-491F-A9A0-0BB6B96825AA}" type="presOf" srcId="{B25B0A2B-C6DD-41AE-A27D-CB0A021B2239}" destId="{B7ECBB8B-A72A-42C3-90FF-A70ADFEDE4E4}" srcOrd="0" destOrd="0" presId="urn:microsoft.com/office/officeart/2005/8/layout/vList3"/>
    <dgm:cxn modelId="{53CC4FD7-C03C-4576-96A8-CFB89665A6EB}" type="presOf" srcId="{FE0E2AE6-5052-49E2-96B3-7A391FD834A5}" destId="{6C368475-422B-423B-B59E-9F8C50F72B53}" srcOrd="0" destOrd="0" presId="urn:microsoft.com/office/officeart/2005/8/layout/vList3"/>
    <dgm:cxn modelId="{415CAF90-ACA8-42B3-87DF-4F11408B5DF4}" srcId="{FE0E2AE6-5052-49E2-96B3-7A391FD834A5}" destId="{3E3A1B75-6BC2-44F3-9B5C-D74895BC5BEE}" srcOrd="3" destOrd="0" parTransId="{95C8D905-B661-445F-93DF-D085F2A67DE1}" sibTransId="{39597B98-5EED-406E-A3EF-635FCC37F198}"/>
    <dgm:cxn modelId="{AB1B8BC2-4D05-479C-936A-8C1E1B7E18DB}" srcId="{FE0E2AE6-5052-49E2-96B3-7A391FD834A5}" destId="{2D1F43C9-C842-4111-BDCE-C9B715BAACA5}" srcOrd="2" destOrd="0" parTransId="{40FE20E4-C0F4-48D1-9C68-2CA06C2074D6}" sibTransId="{74EC78C4-629C-425C-99DA-BF2CBCC3FC7F}"/>
    <dgm:cxn modelId="{7F474821-57FC-47DE-B837-ECDEE89F495F}" type="presParOf" srcId="{6C368475-422B-423B-B59E-9F8C50F72B53}" destId="{174E1598-316E-4D5B-BEDA-A0609B32FD8F}" srcOrd="0" destOrd="0" presId="urn:microsoft.com/office/officeart/2005/8/layout/vList3"/>
    <dgm:cxn modelId="{E7A1CBF4-5E52-4088-9D9D-B1D34D03CDD6}" type="presParOf" srcId="{174E1598-316E-4D5B-BEDA-A0609B32FD8F}" destId="{B57E8370-D99D-433A-93A8-4D1A9BF9DAA8}" srcOrd="0" destOrd="0" presId="urn:microsoft.com/office/officeart/2005/8/layout/vList3"/>
    <dgm:cxn modelId="{F25004C6-79D6-4249-AFF1-93384BCDE2EE}" type="presParOf" srcId="{174E1598-316E-4D5B-BEDA-A0609B32FD8F}" destId="{B7ECBB8B-A72A-42C3-90FF-A70ADFEDE4E4}" srcOrd="1" destOrd="0" presId="urn:microsoft.com/office/officeart/2005/8/layout/vList3"/>
    <dgm:cxn modelId="{09264796-8F12-45FB-ADA0-8BDBC575032D}" type="presParOf" srcId="{6C368475-422B-423B-B59E-9F8C50F72B53}" destId="{64667FAB-A7CF-415A-9B84-7008DD0F41F4}" srcOrd="1" destOrd="0" presId="urn:microsoft.com/office/officeart/2005/8/layout/vList3"/>
    <dgm:cxn modelId="{C43C7E5F-3F69-411D-A424-B2205B5496DC}" type="presParOf" srcId="{6C368475-422B-423B-B59E-9F8C50F72B53}" destId="{66AB5CAB-B420-4293-A4D9-368C6E124A27}" srcOrd="2" destOrd="0" presId="urn:microsoft.com/office/officeart/2005/8/layout/vList3"/>
    <dgm:cxn modelId="{E3CE3242-61C6-4172-895D-597C7ACAE297}" type="presParOf" srcId="{66AB5CAB-B420-4293-A4D9-368C6E124A27}" destId="{74301355-F5FC-400E-8CCC-2D23C22CC38F}" srcOrd="0" destOrd="0" presId="urn:microsoft.com/office/officeart/2005/8/layout/vList3"/>
    <dgm:cxn modelId="{53F7A8A5-AFB2-4996-8ED4-C5310FD9685B}" type="presParOf" srcId="{66AB5CAB-B420-4293-A4D9-368C6E124A27}" destId="{1CFD2333-BF1E-480B-BB28-5A620128DE46}" srcOrd="1" destOrd="0" presId="urn:microsoft.com/office/officeart/2005/8/layout/vList3"/>
    <dgm:cxn modelId="{9494FE40-B3A1-499B-A61B-F6351CA74505}" type="presParOf" srcId="{6C368475-422B-423B-B59E-9F8C50F72B53}" destId="{2DED8A5E-A208-4517-B778-D850834E6225}" srcOrd="3" destOrd="0" presId="urn:microsoft.com/office/officeart/2005/8/layout/vList3"/>
    <dgm:cxn modelId="{2AEE60B9-FBF8-4C1A-A82B-A923187FFCCD}" type="presParOf" srcId="{6C368475-422B-423B-B59E-9F8C50F72B53}" destId="{B4A73A12-1787-4E29-9C2E-F0CAA40E0D7B}" srcOrd="4" destOrd="0" presId="urn:microsoft.com/office/officeart/2005/8/layout/vList3"/>
    <dgm:cxn modelId="{BDD294A7-B950-4C96-AED6-92FEFFC96A17}" type="presParOf" srcId="{B4A73A12-1787-4E29-9C2E-F0CAA40E0D7B}" destId="{26588FDB-4613-4F1E-8195-AE85503EEF18}" srcOrd="0" destOrd="0" presId="urn:microsoft.com/office/officeart/2005/8/layout/vList3"/>
    <dgm:cxn modelId="{3C8162D4-150F-4551-92A9-3592082AF61C}" type="presParOf" srcId="{B4A73A12-1787-4E29-9C2E-F0CAA40E0D7B}" destId="{A8F68290-7713-48F6-A997-7F558D2B428E}" srcOrd="1" destOrd="0" presId="urn:microsoft.com/office/officeart/2005/8/layout/vList3"/>
    <dgm:cxn modelId="{74B2A867-3D7C-4C43-811C-B014838260FE}" type="presParOf" srcId="{6C368475-422B-423B-B59E-9F8C50F72B53}" destId="{3F912AAA-B922-4213-8314-E4A2A26C50E5}" srcOrd="5" destOrd="0" presId="urn:microsoft.com/office/officeart/2005/8/layout/vList3"/>
    <dgm:cxn modelId="{03B3967E-9CEA-4974-84F0-B5D501F52B44}" type="presParOf" srcId="{6C368475-422B-423B-B59E-9F8C50F72B53}" destId="{3ECE27B6-B966-4479-B494-43F1D7E5096F}" srcOrd="6" destOrd="0" presId="urn:microsoft.com/office/officeart/2005/8/layout/vList3"/>
    <dgm:cxn modelId="{3E91B66F-3485-4928-AA60-203C17A0049B}" type="presParOf" srcId="{3ECE27B6-B966-4479-B494-43F1D7E5096F}" destId="{C5D5F9B4-38D9-41BB-A5E4-928C65D7717C}" srcOrd="0" destOrd="0" presId="urn:microsoft.com/office/officeart/2005/8/layout/vList3"/>
    <dgm:cxn modelId="{3786CBDA-E568-4C08-A416-244E98B4B05F}" type="presParOf" srcId="{3ECE27B6-B966-4479-B494-43F1D7E5096F}" destId="{D81117E4-C684-4C29-B35E-793F76A3577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BE0CF2-6042-474B-9DDA-C5D9E2F3E869}">
      <dsp:nvSpPr>
        <dsp:cNvPr id="0" name=""/>
        <dsp:cNvSpPr/>
      </dsp:nvSpPr>
      <dsp:spPr>
        <a:xfrm>
          <a:off x="3962400" y="692947"/>
          <a:ext cx="2262190" cy="3255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299"/>
              </a:lnTo>
              <a:lnTo>
                <a:pt x="2262190" y="180299"/>
              </a:lnTo>
              <a:lnTo>
                <a:pt x="2262190" y="32555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631A73-95F9-476F-90B9-DD94CA2F3E99}">
      <dsp:nvSpPr>
        <dsp:cNvPr id="0" name=""/>
        <dsp:cNvSpPr/>
      </dsp:nvSpPr>
      <dsp:spPr>
        <a:xfrm>
          <a:off x="1601465" y="692947"/>
          <a:ext cx="2360934" cy="325551"/>
        </a:xfrm>
        <a:custGeom>
          <a:avLst/>
          <a:gdLst/>
          <a:ahLst/>
          <a:cxnLst/>
          <a:rect l="0" t="0" r="0" b="0"/>
          <a:pathLst>
            <a:path>
              <a:moveTo>
                <a:pt x="2360934" y="0"/>
              </a:moveTo>
              <a:lnTo>
                <a:pt x="2360934" y="180299"/>
              </a:lnTo>
              <a:lnTo>
                <a:pt x="0" y="180299"/>
              </a:lnTo>
              <a:lnTo>
                <a:pt x="0" y="32555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67F734-75D6-4145-891A-20B35FA9CF05}">
      <dsp:nvSpPr>
        <dsp:cNvPr id="0" name=""/>
        <dsp:cNvSpPr/>
      </dsp:nvSpPr>
      <dsp:spPr>
        <a:xfrm>
          <a:off x="3616560" y="1268"/>
          <a:ext cx="691678" cy="691678"/>
        </a:xfrm>
        <a:prstGeom prst="arc">
          <a:avLst>
            <a:gd name="adj1" fmla="val 13200000"/>
            <a:gd name="adj2" fmla="val 1920000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609FDD-923E-4B9E-92F3-B924B8897115}">
      <dsp:nvSpPr>
        <dsp:cNvPr id="0" name=""/>
        <dsp:cNvSpPr/>
      </dsp:nvSpPr>
      <dsp:spPr>
        <a:xfrm>
          <a:off x="3616560" y="1268"/>
          <a:ext cx="691678" cy="691678"/>
        </a:xfrm>
        <a:prstGeom prst="arc">
          <a:avLst>
            <a:gd name="adj1" fmla="val 2400000"/>
            <a:gd name="adj2" fmla="val 840000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842890-CDE4-4412-AC85-1651348DB73E}">
      <dsp:nvSpPr>
        <dsp:cNvPr id="0" name=""/>
        <dsp:cNvSpPr/>
      </dsp:nvSpPr>
      <dsp:spPr>
        <a:xfrm>
          <a:off x="3270721" y="125770"/>
          <a:ext cx="1383357" cy="442674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Inputs</a:t>
          </a:r>
          <a:endParaRPr lang="en-US" sz="2200" kern="1200" dirty="0"/>
        </a:p>
      </dsp:txBody>
      <dsp:txXfrm>
        <a:off x="3270721" y="125770"/>
        <a:ext cx="1383357" cy="442674"/>
      </dsp:txXfrm>
    </dsp:sp>
    <dsp:sp modelId="{6BF6A497-BED8-40AE-A415-8E81C003FF2E}">
      <dsp:nvSpPr>
        <dsp:cNvPr id="0" name=""/>
        <dsp:cNvSpPr/>
      </dsp:nvSpPr>
      <dsp:spPr>
        <a:xfrm>
          <a:off x="1105531" y="1018499"/>
          <a:ext cx="991867" cy="691678"/>
        </a:xfrm>
        <a:prstGeom prst="arc">
          <a:avLst>
            <a:gd name="adj1" fmla="val 13200000"/>
            <a:gd name="adj2" fmla="val 1920000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881F95-167E-4564-ADF5-B3C62475A5AE}">
      <dsp:nvSpPr>
        <dsp:cNvPr id="0" name=""/>
        <dsp:cNvSpPr/>
      </dsp:nvSpPr>
      <dsp:spPr>
        <a:xfrm>
          <a:off x="1105531" y="1018499"/>
          <a:ext cx="991867" cy="691678"/>
        </a:xfrm>
        <a:prstGeom prst="arc">
          <a:avLst>
            <a:gd name="adj1" fmla="val 2400000"/>
            <a:gd name="adj2" fmla="val 840000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F7BE58-200F-4903-8C4C-62D470906C68}">
      <dsp:nvSpPr>
        <dsp:cNvPr id="0" name=""/>
        <dsp:cNvSpPr/>
      </dsp:nvSpPr>
      <dsp:spPr>
        <a:xfrm>
          <a:off x="609598" y="1143001"/>
          <a:ext cx="1983734" cy="442674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Historical Usage</a:t>
          </a:r>
          <a:endParaRPr lang="en-US" sz="2200" kern="1200" dirty="0"/>
        </a:p>
      </dsp:txBody>
      <dsp:txXfrm>
        <a:off x="609598" y="1143001"/>
        <a:ext cx="1983734" cy="442674"/>
      </dsp:txXfrm>
    </dsp:sp>
    <dsp:sp modelId="{CA6F8EE4-4E6E-49CC-B2F1-0A026066F3E3}">
      <dsp:nvSpPr>
        <dsp:cNvPr id="0" name=""/>
        <dsp:cNvSpPr/>
      </dsp:nvSpPr>
      <dsp:spPr>
        <a:xfrm>
          <a:off x="5459649" y="1018499"/>
          <a:ext cx="1529882" cy="691678"/>
        </a:xfrm>
        <a:prstGeom prst="arc">
          <a:avLst>
            <a:gd name="adj1" fmla="val 13200000"/>
            <a:gd name="adj2" fmla="val 1920000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4865C1-6C02-4193-A481-EB8DC982DB36}">
      <dsp:nvSpPr>
        <dsp:cNvPr id="0" name=""/>
        <dsp:cNvSpPr/>
      </dsp:nvSpPr>
      <dsp:spPr>
        <a:xfrm>
          <a:off x="5459649" y="1018499"/>
          <a:ext cx="1529882" cy="691678"/>
        </a:xfrm>
        <a:prstGeom prst="arc">
          <a:avLst>
            <a:gd name="adj1" fmla="val 2400000"/>
            <a:gd name="adj2" fmla="val 840000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30CD3E-D705-4891-B2A4-C968B5147EFF}">
      <dsp:nvSpPr>
        <dsp:cNvPr id="0" name=""/>
        <dsp:cNvSpPr/>
      </dsp:nvSpPr>
      <dsp:spPr>
        <a:xfrm>
          <a:off x="4694707" y="1143001"/>
          <a:ext cx="3059765" cy="442674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Rate Plan Combinations</a:t>
          </a:r>
          <a:endParaRPr lang="en-US" sz="2200" kern="1200" dirty="0"/>
        </a:p>
      </dsp:txBody>
      <dsp:txXfrm>
        <a:off x="4694707" y="1143001"/>
        <a:ext cx="3059765" cy="4426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ECBB8B-A72A-42C3-90FF-A70ADFEDE4E4}">
      <dsp:nvSpPr>
        <dsp:cNvPr id="0" name=""/>
        <dsp:cNvSpPr/>
      </dsp:nvSpPr>
      <dsp:spPr>
        <a:xfrm rot="10800000">
          <a:off x="1503528" y="2066"/>
          <a:ext cx="4813935" cy="116398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3285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Analysis Strictly Based on Quantitative Measures</a:t>
          </a:r>
          <a:endParaRPr lang="en-US" sz="2200" kern="1200" dirty="0"/>
        </a:p>
      </dsp:txBody>
      <dsp:txXfrm rot="10800000">
        <a:off x="1794524" y="2066"/>
        <a:ext cx="4522939" cy="1163983"/>
      </dsp:txXfrm>
    </dsp:sp>
    <dsp:sp modelId="{B57E8370-D99D-433A-93A8-4D1A9BF9DAA8}">
      <dsp:nvSpPr>
        <dsp:cNvPr id="0" name=""/>
        <dsp:cNvSpPr/>
      </dsp:nvSpPr>
      <dsp:spPr>
        <a:xfrm>
          <a:off x="921536" y="2066"/>
          <a:ext cx="1163983" cy="116398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FD2333-BF1E-480B-BB28-5A620128DE46}">
      <dsp:nvSpPr>
        <dsp:cNvPr id="0" name=""/>
        <dsp:cNvSpPr/>
      </dsp:nvSpPr>
      <dsp:spPr>
        <a:xfrm rot="10800000">
          <a:off x="1503528" y="1513508"/>
          <a:ext cx="4813935" cy="116398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3285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Subjects are Indifferent Between Carriers</a:t>
          </a:r>
          <a:endParaRPr lang="en-US" sz="2200" kern="1200" dirty="0"/>
        </a:p>
      </dsp:txBody>
      <dsp:txXfrm rot="10800000">
        <a:off x="1794524" y="1513508"/>
        <a:ext cx="4522939" cy="1163983"/>
      </dsp:txXfrm>
    </dsp:sp>
    <dsp:sp modelId="{74301355-F5FC-400E-8CCC-2D23C22CC38F}">
      <dsp:nvSpPr>
        <dsp:cNvPr id="0" name=""/>
        <dsp:cNvSpPr/>
      </dsp:nvSpPr>
      <dsp:spPr>
        <a:xfrm>
          <a:off x="921536" y="1513508"/>
          <a:ext cx="1163983" cy="116398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F68290-7713-48F6-A997-7F558D2B428E}">
      <dsp:nvSpPr>
        <dsp:cNvPr id="0" name=""/>
        <dsp:cNvSpPr/>
      </dsp:nvSpPr>
      <dsp:spPr>
        <a:xfrm rot="10800000">
          <a:off x="1503528" y="3024949"/>
          <a:ext cx="4813935" cy="116398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3285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Costs are Based on Optimizing the Best Individual Plan</a:t>
          </a:r>
          <a:endParaRPr lang="en-US" sz="2200" kern="1200" dirty="0"/>
        </a:p>
      </dsp:txBody>
      <dsp:txXfrm rot="10800000">
        <a:off x="1794524" y="3024949"/>
        <a:ext cx="4522939" cy="1163983"/>
      </dsp:txXfrm>
    </dsp:sp>
    <dsp:sp modelId="{26588FDB-4613-4F1E-8195-AE85503EEF18}">
      <dsp:nvSpPr>
        <dsp:cNvPr id="0" name=""/>
        <dsp:cNvSpPr/>
      </dsp:nvSpPr>
      <dsp:spPr>
        <a:xfrm>
          <a:off x="921536" y="3024949"/>
          <a:ext cx="1163983" cy="116398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ECBB8B-A72A-42C3-90FF-A70ADFEDE4E4}">
      <dsp:nvSpPr>
        <dsp:cNvPr id="0" name=""/>
        <dsp:cNvSpPr/>
      </dsp:nvSpPr>
      <dsp:spPr>
        <a:xfrm rot="10800000">
          <a:off x="1710097" y="550"/>
          <a:ext cx="5878068" cy="9181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867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Incorporate Carrier Quality of Service</a:t>
          </a:r>
          <a:endParaRPr lang="en-US" sz="2200" kern="1200" dirty="0"/>
        </a:p>
      </dsp:txBody>
      <dsp:txXfrm rot="10800000">
        <a:off x="1939628" y="550"/>
        <a:ext cx="5648537" cy="918124"/>
      </dsp:txXfrm>
    </dsp:sp>
    <dsp:sp modelId="{B57E8370-D99D-433A-93A8-4D1A9BF9DAA8}">
      <dsp:nvSpPr>
        <dsp:cNvPr id="0" name=""/>
        <dsp:cNvSpPr/>
      </dsp:nvSpPr>
      <dsp:spPr>
        <a:xfrm>
          <a:off x="1251034" y="550"/>
          <a:ext cx="918124" cy="91812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FD2333-BF1E-480B-BB28-5A620128DE46}">
      <dsp:nvSpPr>
        <dsp:cNvPr id="0" name=""/>
        <dsp:cNvSpPr/>
      </dsp:nvSpPr>
      <dsp:spPr>
        <a:xfrm rot="10800000">
          <a:off x="1710097" y="1192742"/>
          <a:ext cx="5878068" cy="9181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867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Expand to Include Coverage Areas</a:t>
          </a:r>
          <a:endParaRPr lang="en-US" sz="2200" kern="1200" dirty="0"/>
        </a:p>
      </dsp:txBody>
      <dsp:txXfrm rot="10800000">
        <a:off x="1939628" y="1192742"/>
        <a:ext cx="5648537" cy="918124"/>
      </dsp:txXfrm>
    </dsp:sp>
    <dsp:sp modelId="{74301355-F5FC-400E-8CCC-2D23C22CC38F}">
      <dsp:nvSpPr>
        <dsp:cNvPr id="0" name=""/>
        <dsp:cNvSpPr/>
      </dsp:nvSpPr>
      <dsp:spPr>
        <a:xfrm>
          <a:off x="1251034" y="1192742"/>
          <a:ext cx="918124" cy="91812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F68290-7713-48F6-A997-7F558D2B428E}">
      <dsp:nvSpPr>
        <dsp:cNvPr id="0" name=""/>
        <dsp:cNvSpPr/>
      </dsp:nvSpPr>
      <dsp:spPr>
        <a:xfrm rot="10800000">
          <a:off x="1710097" y="2384933"/>
          <a:ext cx="5878068" cy="9181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867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Take into Consideration Phones Offered </a:t>
          </a:r>
          <a:endParaRPr lang="en-US" sz="2200" kern="1200" dirty="0"/>
        </a:p>
      </dsp:txBody>
      <dsp:txXfrm rot="10800000">
        <a:off x="1939628" y="2384933"/>
        <a:ext cx="5648537" cy="918124"/>
      </dsp:txXfrm>
    </dsp:sp>
    <dsp:sp modelId="{26588FDB-4613-4F1E-8195-AE85503EEF18}">
      <dsp:nvSpPr>
        <dsp:cNvPr id="0" name=""/>
        <dsp:cNvSpPr/>
      </dsp:nvSpPr>
      <dsp:spPr>
        <a:xfrm>
          <a:off x="1251034" y="2384933"/>
          <a:ext cx="918124" cy="91812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1117E4-C684-4C29-B35E-793F76A3577B}">
      <dsp:nvSpPr>
        <dsp:cNvPr id="0" name=""/>
        <dsp:cNvSpPr/>
      </dsp:nvSpPr>
      <dsp:spPr>
        <a:xfrm rot="10800000">
          <a:off x="1710097" y="3577124"/>
          <a:ext cx="5878068" cy="9181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867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Adapt to Plan Variations (e.g. Family)</a:t>
          </a:r>
          <a:endParaRPr lang="en-US" sz="2200" kern="1200" dirty="0"/>
        </a:p>
      </dsp:txBody>
      <dsp:txXfrm rot="10800000">
        <a:off x="1939628" y="3577124"/>
        <a:ext cx="5648537" cy="918124"/>
      </dsp:txXfrm>
    </dsp:sp>
    <dsp:sp modelId="{C5D5F9B4-38D9-41BB-A5E4-928C65D7717C}">
      <dsp:nvSpPr>
        <dsp:cNvPr id="0" name=""/>
        <dsp:cNvSpPr/>
      </dsp:nvSpPr>
      <dsp:spPr>
        <a:xfrm>
          <a:off x="1251034" y="3577124"/>
          <a:ext cx="918124" cy="91812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7D3621F-51D7-41B5-8380-AD90D249D123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447D31E-14E8-49E6-A9D5-A43955CB202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621F-51D7-41B5-8380-AD90D249D123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7D31E-14E8-49E6-A9D5-A43955CB20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621F-51D7-41B5-8380-AD90D249D123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7D31E-14E8-49E6-A9D5-A43955CB202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621F-51D7-41B5-8380-AD90D249D123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7D31E-14E8-49E6-A9D5-A43955CB20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7D3621F-51D7-41B5-8380-AD90D249D123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447D31E-14E8-49E6-A9D5-A43955CB202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621F-51D7-41B5-8380-AD90D249D123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7D31E-14E8-49E6-A9D5-A43955CB202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621F-51D7-41B5-8380-AD90D249D123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7D31E-14E8-49E6-A9D5-A43955CB202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621F-51D7-41B5-8380-AD90D249D123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7D31E-14E8-49E6-A9D5-A43955CB202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621F-51D7-41B5-8380-AD90D249D123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7D31E-14E8-49E6-A9D5-A43955CB202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621F-51D7-41B5-8380-AD90D249D123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7D31E-14E8-49E6-A9D5-A43955CB20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621F-51D7-41B5-8380-AD90D249D123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7D31E-14E8-49E6-A9D5-A43955CB20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7D3621F-51D7-41B5-8380-AD90D249D123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447D31E-14E8-49E6-A9D5-A43955CB2029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Talk, Text, Data – Choosing the Optimal Lifelines</a:t>
            </a:r>
            <a:br>
              <a:rPr lang="en-US" sz="2000" dirty="0" smtClean="0"/>
            </a:br>
            <a:r>
              <a:rPr lang="en-US" sz="2000" dirty="0" smtClean="0"/>
              <a:t>December 5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, 2011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Sonu</a:t>
            </a:r>
            <a:r>
              <a:rPr lang="en-US" dirty="0" smtClean="0"/>
              <a:t> </a:t>
            </a:r>
            <a:r>
              <a:rPr lang="en-US" dirty="0" err="1" smtClean="0"/>
              <a:t>Sadarangani</a:t>
            </a:r>
            <a:r>
              <a:rPr lang="en-US" dirty="0" smtClean="0"/>
              <a:t> and David Won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73999"/>
              </p:ext>
            </p:extLst>
          </p:nvPr>
        </p:nvGraphicFramePr>
        <p:xfrm>
          <a:off x="4953000" y="1828799"/>
          <a:ext cx="3276600" cy="15627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8300"/>
                <a:gridCol w="1638300"/>
              </a:tblGrid>
              <a:tr h="7813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8136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932579"/>
            <a:ext cx="589697" cy="589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884527"/>
            <a:ext cx="1194099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745325"/>
            <a:ext cx="1066800" cy="530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559" y="2819400"/>
            <a:ext cx="128977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480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Right Way to Find the Optimized Solution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29" y="1295400"/>
            <a:ext cx="8793971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369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the Model be Improved?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99328099"/>
              </p:ext>
            </p:extLst>
          </p:nvPr>
        </p:nvGraphicFramePr>
        <p:xfrm>
          <a:off x="-304800" y="1447800"/>
          <a:ext cx="88392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770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sellmymobile.com/news/wp-content/uploads/2011/02/Mobile-phone-question-ma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371600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47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5"/>
          <a:stretch/>
        </p:blipFill>
        <p:spPr bwMode="auto">
          <a:xfrm>
            <a:off x="5105400" y="1219200"/>
            <a:ext cx="1906137" cy="1606751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270308275"/>
              </p:ext>
            </p:extLst>
          </p:nvPr>
        </p:nvGraphicFramePr>
        <p:xfrm>
          <a:off x="609600" y="2209800"/>
          <a:ext cx="3886200" cy="256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Facts: U.S. Wireless Telecommunication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Wireless Penetration Now Equa</a:t>
            </a:r>
            <a:r>
              <a:rPr lang="en-US" dirty="0" smtClean="0">
                <a:solidFill>
                  <a:schemeClr val="bg1"/>
                </a:solidFill>
              </a:rPr>
              <a:t>ls 102.4% of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P</a:t>
            </a:r>
            <a:r>
              <a:rPr lang="en-US" dirty="0" smtClean="0"/>
              <a:t>opulation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Four Players Dominate the Domestic Market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There are 10,000,000 Rate Plan Combinations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AutoShape 2" descr="data:image/jpeg;base64,/9j/4AAQSkZJRgABAQAAAQABAAD/2wCEAAkGBhISEBQSEhQUFBUVFRQUFxQUFRQVFRQVFBQWFRQXFRQXHCYeFxwkGRQUHy8gJCcpLCwsFR4xNTAqNSYrLCkBCQoKDgwOFw8PGikcHBwpKSkpKSksKSkpKSkpKSkpKSkpKSksKSkpKSwpKSwpLCkpKSksKSkpLCkpKSksKSkpKf/AABEIALcBEwMBIgACEQEDEQH/xAAcAAABBQEBAQAAAAAAAAAAAAAFAAIEBgcDAQj/xABBEAABAwIDBQYDBgQEBgMAAAABAAIDBBEFEiEGMUFRYRMiMnGBkQehsRRCwdHh8BUjUvFicoKiFjNDkrLSU2Nz/8QAGAEAAwEBAAAAAAAAAAAAAAAAAAECAwT/xAAhEQEBAAIDAQEAAwEBAAAAAAAAAQIREiExQVEDImFxMv/aAAwDAQACEQMRAD8A1xzFCq2oiMtt6j1MIK4+NXtUcTYNVVaun7yvdbR3Q7+CX4LTHCltTHUvRM+xnkrwMB6J4wDor40tqO2iPJevozyV5GBdEyXBOiONG1DNIeS9bQnkrg7BuifFg2u5LjT2rMWHHku7aA8lcosGFty7DBRyT4ltTYqA33ItR4ceSsMeEAcFMiogOCWWFOUMpaLoiUdL0Ta7E4YGl73NDRz/AA5rNtrvi3LrHSdwbi8gF3+m+5Y8FLxjuNQUrbzOseDRq4+QWSbQ7ZmseWtzMiG4aNzHm4jf5KvYliEkl3Pe9736uc83cR+CiwPuy24fK3797qphrsHV1eB3Wbug0/VQzLqP04ps1Ncj3/LRTooLN37+R1I6LTqEjmsscxLgB90HLfzI4r0Yhd2mbd/UeG+3G/qoNbNa4A567z1P4J1BGSwcxcj63T10Wx6CWWwdFI4HkXXB6Au+hsrZg2MNfGO2LWvGh69bKj0ji063s72/RTY2FzXNce+NxG9zenPjp0UVS7fxenzZc49jb3siEdOHC7SHDmNVlFR2jPE64J0IBINt1kc2IxKYVAawjU6tdfvDf3RuO7mnol4kw91lEdQFXqnoRJGHZbHiDbQqIcJ13J8S2qsOHuXeow45Fa4MK6LpWYb3NyfAbZDjFORdXzYGtzwgdLIBtPQ2uvNjJXR6t9lnljvobaXKzQrJNt7dsPVaNNtJ3CMhvbosr2jnL5i4qJhZVbAnFepPGqS1S+laakNhvUgUfmutJILIg2y30kLbQdF1bQIiAE5AQBh6cMPCmpICF9gC41FCiabJuQAF1EOScyi1U57gnRuCA9iotF0FIFIBXqYcRShDtocRipKd88nhaNw3ucdGtHUlF1k3xix1rpI6UHwd9/K7hZo9r+6m3UOKLjmOy1MpkeSOIbfRreAH58ygzqfMcx3DnxO76/TqpYcLZncdQN2mtj9bKPNIbab/AKLFZj6QX13Wtfqo/wBnFgB0J9P1upBz2I48B59FG7N4G48/Map6J1q4x4hy/suTW28Xi1v0XrJTp6H0tonzSX4e3L9/VBozsLBDiRy9hw90yOnyd77veBHLr7FEYDlB434HenEghw5/kAUt0aNgGgHiaRofL929F2DO9mG8Ddz42vz5eQQ+OIxuLb3DrlovucOSlRvzW87eo1BujQSJSHM03b9w97c/zUShlaCBZrHX8eZwzAkW14W1T2ye5vccDY2db0UOvpzduU/jvsR7/kiBr2xW1hzinqHAk+CQEFsjdwDuThffxV67AL5qoKh7BcEjI646cHD6rcNhtqxURNY4guA9dN4V435U2LVHTBOqqTupzJgn1FQMq0SzXa6ms0oHsu8WsrHtg67XKkYBUlrj5lZ5dU4ur49FQdoWWk91cm1mipeNuLpFFqgR41Xi6uj1SQG90GMAgao1BiN+KyHBcfJAuVa6bGdN60mRaXpteuja9Uj+OdV6Mf6p8i0vQrwnCtCpDdoBzXQbQDmlyGlzNaFHqK1VUY+OabNjd+KXI9Dz6wc14Kwc1VH4t1Sbi/VKZjS7Mr9E77eqYcb6pn8e6q+ZaXKuxxsUTpHuyta0uJ5AL53rcVdVVMkz/wDqP06f0t9Bl+asHxG2qc9raVhsHnM+2/KNw/FZ8a3LoPugn1On78lFuznQnWV0bdDryA4WGgPsEOq8d0sxoFvvE3N/729igkkznuJ1JJ/srRg/wzqprOOVlzuOp8zbcn1PR3fAd2OvBOVxJNxc79dLrvHjTmhovvsNeQP91qWzHwYha0GoJe/obN4bh+KPVfwZopG2sWkbi02slynxXCsVgxBuYtAvqP7BXah2eAjEstgDqG8bWuM35K0QfBeKMhzXXIIIB6HieO4JY/sFVzOs2RobbdqGgchx9VNu1Y46Z9iEAzFzDputzQh8lirfVfCyvDrksLb7muO4buCi1myNQw2MTjzNrAWTGqqwlvr19l1jmubdfmn4rROi0cMpOtjy/BOwyj+8eVwOfBCdHOfZ3XxD6H6phfmOmnLjlP5f2XStYAW68OPMfnZDJXuY8OG4m3lzb80EJR6OLt1zqOvH3RLZnFjT1DCDbX0tfUeyEMJIv5H9+yZMS2zhvab+bf39EaNvUOOg2N96luxIFu9YzBtQ4OAuVa8OxsuHFPkdw0I48cwKqVPREOJ6q1yDMFH+xhRbtIc0GyFVdHcqzfZguEtIFIVF1BqkjklPqV6maq4fVEFWGmxA2VIpavVGaetTsCxOxEpn8QKDPrU1tYkFgjr3KQKxyCQVCnRyICeK1y6trSd6Hh66NelQmmZN7YqP2q5SVCk0iWqKiyVhUSorFE+1XVABx95+0l54sAHr3T8kCnktm56W9wim0k1pW/5b+1/zQzDIu1naOBIJW082i+rjsDsncieTW/hHIc/Na9hkAaALIBs/ShrGgaCwVopY1z3LldunGagjSvKKwvQ6naiUUavBOSUwJOi1XkbU8G62YuU1OCEIqqfhZHiNFCnjCnKKxqgbQbGQ1GrwQeYQDEtj7GMMtlaQCDyGv4LT54ghlRCsbWzNca2ZaI3XHAi/LkfcD3WbVMpLXNI1BuehboVvOL0uZpCxzaHD+xnc77rr39QQVWGTPOOEM4BYLcG/Pn8k2pks3yJ9idPqotC3M8O4Ntf9+iZVTAnTiTotdMtptM67mlXjBdwVCoD4VfMEOgUV0XxaI9yRCUW5elSwMK5uC6FMKAHSx6lJdZRqV4g2KQVBBRKKusgd11jlW9iB0Vt12hm1QqBTYyosVBynnRGGpVbiqLKVFWKNKWL7Ql9pQUViaa9LRDj6vRQJ8QshsuI6IVVVt05iNiFZivVc6Wvuq1VTlx3qXh0q049JlS9pW3yO8x+P5p+ysP8AOaOO9SXUXbsMY8Vi5vmBuS2IiJqnabme24JW/wBac/8ATYcCb3QrLFHaxVZw+uZCwF5HQcT6LsduYGjvEj0JXPjHRatsc1lNgrAqC34gUvFxHmCpVNtVE/8A5cgP19lpOi6rQBUCy8FQOaq9PixI3p81Y4K+SeCxvrxzUaWrB4qoV2OZBc/JV6bbuW9o4r9SfwAS3sakaYDdMkgBCzin2zqj9w+gKIwbT1JF+zIP+K1j87/JRYoZxiGwWZ7b4YXRlwGo1V8kxwv0kjc3qO8B7aqFidCHxuA1uCs/KL3GERzlpcOenunU7LlxPAG36J2KURZO+Pk429f38lfPh/8AC4V9PNUvldGxl2sygHMQ3Um/BdfxzKrE2zmq7YGdAqvX4aYH9m6xLCGlw3EcD6iyseDSWAWVdG94rfCdE4lQ4p9F4ajqky0lFMJUJ9Z1XL7cg+Nd5d5Xijvn1XiBpiKSSS6WSVTTIg2VBgV1bUlTYcuhB9RZJlahb3kpMOqOI2OCrTXVKhMXQMS0Ic+YqHPOuszrKESnIK8Umkeoy6QusVRLhsab1cbTuOYf7SutJVRUmI1Ge5vdrQwZyTmB3D19lC2KlBroOriP9pVgwOjtiFUHAZhUy3IABAFy3yBzE+ixy8q57EyLaRl7imqXn+p0dvbM6wXGr2kDgT9lI1y6iPfyFnXPkEYr4hm7t3k8ACfmhlJhkrZs5jBI8IdoB5AKMdNbsF+3xSB2hbltmPZAhtzYZiH6a6Kdh1HI51mam1xbRxBFxZjrOPpdR5thZ3SXD2Zd9jmbbW4G5W2qaTFHE6nBEbWtDswfo0AagjW9ty0siJyENlqtxcWPBDxpY3HyKuNVSEMuRwWG4xiVZHWRxUTpWF7e7GTmtqRpmvYaeQsiO0UO0LKUumme6IAl2RwzBttb2A0HTmVMxXy/wV2ix+ISmPMXOH/TjBe/1A3eqE56mUhsMJZfdmc0OI5kC9h1K67HYYTTRvie1oe27jlu4u3OzHjqrEMKlb3hNqdSWMDXHS1i6/0RJIVtqkQ7RSRPfnayQRuDS0zPaXkkjugC7gLa6aac1ObtDO+xY5kRdq1jmucCOTXudqfOymVfw9idIXhzwCblu/W+up90SbsWx9soc0DQAEkADzVWxMmX1EhmxBwu2eK/J0NvoV12c2vn7aanrBGHR5cuTQuzcgTqNxvwuEag2QkZYtmdpwcAUBwyla/F6ztAC5lPEwcg8yRa+eUOWV1dtLPNKrtvhkonZMGW7clrRqdTo263CmoBh2DRQDRxaM3m4ZnfgEPZgTKmspWEXEWaY+TbNb8yfZSviNVl7xC07h8zv/BVL/RllP7MV2iqbVFzukB9C06W9CEVwWa7Gn09kTxP4Z1FTT9qHsjLS5zGuDi54APLw3sLXVe2WmvGPNHxU3KuEcui5um0Si3LwgWSWhz1Cjx1XeXSosoTPEhtJ0JGRJMSQz0yRJJJdLkJJJJAJetXifDvCAnwMUjJovKcKY6PRZ1UCahqgIvUNQuQalXEmJJL0BMDuxMtq+n/AP0HzBCvNdI2PG5mm4bMGHoXhgNh/pdf0Uug+E8cEcFU2V/axmOSRrspYbZS8DS43m3km7XQQS4pJFmcP5VNMx7SA5kjG5SWn1G/ksbZd1pMbLFxoqQEaaLv/Cmk7tyrmHuq4tG1cDx/98Fnero3i/siQxmrH3qF3XPUN+XZn6rKab9/gu3DGjWy4zUDQLlCJ8brTudRj/K2okPsWtQrEKOunYWyTOEZ8XZxCEEcRmLnPt5EK9wtV22AjZU4lPVkXYy0EJ4ZW+Nw8z9VreJRs7EggEEW91Q9iMPbE0NYLNGg9FecSJ7O3ROXqlZ4xrBw2hrpKR+kMzjJAeAJ8Ud+hV+jpARogm0mBxTjLIL2IIO4tPMHeCmUOE1jABFNnaBYB4jLrdS5tz5kkpTIcVlZS9ApMdL5ILCytA1BPlkTpYqsixDtf8UTfmG3Hui2HJUvHMYgpYnSTPaxoB3kZndGjeSVnOxs7nSy1krMoqKgSWI17NtwwG/DVWb/AIXGbP2EWf8A+SQmZ/o6Qm3om45QllI5o1keQ0Eb87jZtvI6+ij/ACK1rutBwqSA/wAyINa4gNJHFtyQCD1JQTG9k5XyOma9r73OU6exVUraypw8RCZty4A3abXHPLz9VaNnts2ykN42uQdFd/KjU9ibVttFdttAfkLWWD7OAhpNrEvebctSLL6JxLDw+MuZoSNRwWCxUD4XuieMrmuII9b/AD336pedDexhstmqNJVaFPyXCHywHVDTGRyqK1R4qrvLo+hJXkGG94Ibbx0IiVep4pkkMNxk6SSS6XGSSSSAScw6pqSAMU5RAHRCKWTRTo5lnTc6gIVUN1RWdyFVO9VCcVOwKiM1TDEPvyMb5XcLn2UFWf4awZ8Uphyc53/axxTy8pz19C4hGG0r23HhIud2o4lZvt9smaSBmIMu6QPayW+o7N2jdfua2bp/UFqMmHdrYOFme17KX2ETbC97AbySBbdodOHyWGNbZTbLcMjZkjmyOLXW1c06X5gjRXWhEdhZrfYJ+0m0EUUDy4jLY6WHLmgmFVt2NPMD6KPG3qyF7eAA8ghuLi7CE6Kquo2JTHs3kDwtJHPRUQps1GGxtG88fNWaeUCPVY/g23ga4xv0I48CiOJ/EVrGXJvbgidQrNjWNMzElvAe6fg812jqqHQ7fiVxuDc6WI58uau9FTObG0kHcDZTJo9j7ZyuU9SokdTouNRUBVQbV14aCVKpailcAXWJBDhfWx4Eciqlj9eMjm8wR7qnU0uKMGSCnknaGi7sjrBzrmwdoCACAiQbk9bdJi8Djd9nkaXdYkJ78Jp6kB7AGvA0c3Qj8wsEpqysL3tqhJE8W7pDmd09OPn1V62U2xMRbG820s1199ufVH3tHV8aDSVT4XBkmo3ZufJBdtdkmzfzovGB/wB45HryVhZUx1DNbXQ/EJnRMI3j6JUM3gp9LHfuIXpoF7DieeZ5I3u9fNESUIuWqFGgXgoUUJTCUy5VCNOkpRK8QNsJSSSXSyJJJJAJegLxdYBqgJdOzRSmBcogpDQopmShQahminyKHONEQiwXA56uUQwML3nluaOJc7c0dSvoj4ffDuHDosz8r53DvyfPIy+5o+e88AA/wnEMNDHlaA5wzvdbVzjqLnoNAjuJY6+R2SNpcR90ceWu4eZWeWW22OGk3aLadkLCS4NACpWC47XYhZ0MWSK9u1dfKeo3Zj0F7Kx0OxDZXiSs/nO39nqYm+h8frp0Vkq8RigZYAaCwAsAANwA4BS0/wCKhinwtNUxna1MoynN3coaToRcHlbkjdJs1TQsDf5j7C1y762sEHrNu3OdlYHO5ZRoeHi8PzVQx7aLE31Bp4qd9yGuaWhzyWu3GwGgvceiqTZbk9W2SoaJXsZ4WkAa3PhBOvmSiEHhVTw2jlpwGTBzXkZjnBBcSTd2vW/srFDUjLvUVYFjOx0Ursze4Ty3ey44bsJFHIC8mUcA7cD5I7Picbd7hflxXH/iSIm+txw03+aINWpdLhMTH3axot0CNGQZbILFjUTuNieBXV+IDmEEZUvylDqmssFKqJLobWs7pQYjh23FK1nda2+42Avcb7neplP8SIbgXGpAtpxXz/jjZIp32JGp3cbqDXPPaZgSL2eOmYA6ev0WkwZ3+Sfj6yqKSmrYrPa12mnMeR3hZrjewMtNOJGfzIbEf4m3I8Q4i3FAPh78Q5G2ZKSbENBAuT5ha7NjmaPNbeOKjKHP2K9s6yVrQc5IO4HgOGq92vxRzWW15KdhdRmBNranTcqnt1iIDTc8bI10NhcTDlDxvvf3N0Zp57t6obQkEDkp8beKGVdrppKaSvCUiIlJNJSQbDEkkl1MySSSQCXSA6rmvWlAFIiu4KgxSqQJFFgdJCodQ7QrtI9Qqh6cDaPhxKDQxf5SPYkfgrZhNWA945Ot7Afqs6+GGIWpiP6HO/8Ab8VeMMd3LnedT5lYX10Y+CONbYsiaQCBYKgU1TWYtKW047OBps+d4OU8w0b3HoPUhXCPAIJ79sA4XF23texvYkakdEXmq44GgANa0Cwa0AADkANAhRuzmyFLTC7iXvtYvkd9Gjut/eqnYjtZBTtP8wMA46XsOZKyvarbyR0nZwkdTyXLZ7G4I2mSojdPKSRdzrtAPIHw6G2irGVGVkFMQ2mFZKZWElo7rS69yATrrwuSoNTLUnRlgP6ibewVZwDHC+okZYBrb5AODQ4jU8TYhW5tQbIymjxy2HN2fmfr22p32H5rozZV99Z7G1/C30U41J4AfReB0rtbNHmSUttuUQKnAXtdbt3O04NH0Xahwacn/nEN5Zf1U+AO42vzCmxyJWlcpXWlzNADjcptadF6XqHVzpJV3aHA2TMN9HDcVnVdFYNB3tLmH0Nx/wCXyWjY9ijY2EkqgVtLKBnI8ff3XsCD+BW2DHOJexM1q2IcCSP9pst7Mg7L0WNfDfZwzymY3tGRltxfx9h9VsFUzLFv4Kc/VYeG4XN/Ld/mP0WbfEOqJ7vC4Hvf8lfsDfaF9+Lj9As62/7zAB4jMPYNIU4/Bl5XfYbEs8Zjdq5ml+bTu/JWvOsxiqHRATRmzm3a4eXNWvAdrY5wA7uv5Hj5J5Y/WUqxFy8uuZemmRQbpdJce1SQGKpJJLqQSSSSASSSSA6RPspbXKC0KdExKgnKNLGiAjTXRJBavhxfsp+n4tN/wWk078sVzyVF+HsQ7GQcXSW9AG/qrxiTgGRsHE3PkB+Z+Sxy9rfHyFG9zGk30uT7rPNutrZr9kO7ceK+tuivdXLliJPALKMSb9one6xO+3QBVjBlekCSsNg4b7A/IX+alCcmna/lICTYOFtRqCCDvXsGEF0Ln7w0e4GhTvs9qfK3W9iP9ThyVzTPKVFwidsVSbHukWF/QrRaCoDmrJqttnkXBsbXF7XHK6sWze0mUhkh8j+BSymzwvxplJTNKMxUsduCqFJjA4FEY8aCy02Haiij4KE9gCHvxwFQavHGtGpACD6EqusDRvVZxnaNkbSSdeA4lAca2wuSI9evBVSeoc85nEkq8cP1nlnrwbpHPrqkB98g7xA4NH4nctCqtnWzxta5uUDdY9734IN8O8KAizkavN/TcP31WgFlm39kZX8PGdbv1C2WwZtPEGs4EnXeSTqiddKSDdeU0WQWvf8AVDMYxLK0qFIcmLiIPbfqqRU1/aSEngCfUrtiFVoXOO83P5IHQyF5J8999SToPVX/ABzvbH+S/EwRtDZBvzDNY87aqrMkLXXHAoxV1OUyeVvXcgl1szaBgO0BLQ1/Lfe6sLZQRcLJIaxzfCbI9hu2BZo4G3E3v8lnlhvw5V9zJIAzbKC2/wCRSWfCq2zxJJJdCCSSSQCXtl4kgJEESmxtSSU0O7WrpHBmNgkkpprTspUCGTIeIv6/2Cucj7ua4+SSSwvrox8LFqMPj7xs3+kXufPoq3guGMMkslhcEW9gkkrhUTmw1uQloAOoI3B1+dllmKSSQSOjBsA42GhtfkV4krwTn4FtaXHqU1zbGySS1YpNPiUjPC4+qljaObmkklqHukdpJuYUOoxCR/icT04LxJGoN1HRTDsNu3tH+EbkkkURrOy9NaNo6BH8t3W4D6pJLCt46zizVVcedoUkkUvqg47OQwD9/veh8NRZo3Wy3N77ybn1sAkktsPGOXoZPMXHXzXFJJURJJJIBJJJI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38" t="32229" r="15700" b="50000"/>
          <a:stretch/>
        </p:blipFill>
        <p:spPr bwMode="auto">
          <a:xfrm>
            <a:off x="7051346" y="4267200"/>
            <a:ext cx="1009933" cy="1299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343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0.google.com/images?q=tbn:ANd9GcRNdGiNzxeQRX8SWOkwPgFleKeIRdwX-c13VuXD9JgiUZt-7o-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781300"/>
            <a:ext cx="1342456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319324410"/>
              </p:ext>
            </p:extLst>
          </p:nvPr>
        </p:nvGraphicFramePr>
        <p:xfrm>
          <a:off x="-990600" y="1104900"/>
          <a:ext cx="70104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the Right Plan is Non-Trivial</a:t>
            </a:r>
            <a:endParaRPr lang="en-US" dirty="0"/>
          </a:p>
        </p:txBody>
      </p:sp>
      <p:pic>
        <p:nvPicPr>
          <p:cNvPr id="2053" name="Picture 5" descr="https://encrypted-tbn3.google.com/images?q=tbn:ANd9GcQpQljqg-dBmy0XwmV-16-bzzsI91JkH-UNSGPh5QfxxK9og0f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324" y="1524000"/>
            <a:ext cx="1309688" cy="87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s://encrypted-tbn0.google.com/images?q=tbn:ANd9GcQZ4JptcWwwHvevP3WwH6y6W_AwdIusZFCqci2WMCqt4EL8YAbGq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324" y="2531269"/>
            <a:ext cx="1349476" cy="135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http://www.dreamstime.com/web-icon-set-thumb5125951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5" t="3007" r="52866" b="61265"/>
          <a:stretch/>
        </p:blipFill>
        <p:spPr bwMode="auto">
          <a:xfrm>
            <a:off x="5017205" y="3879289"/>
            <a:ext cx="1343807" cy="1311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77000" y="1636603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many minutes do you use monthly?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77000" y="2885853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Are you a heavy </a:t>
            </a:r>
            <a:r>
              <a:rPr lang="en-US" dirty="0" err="1" smtClean="0"/>
              <a:t>texter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77000" y="3990146"/>
            <a:ext cx="213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 you constantly browse the web, stream videos, or need unlimited data?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017205" y="5334000"/>
            <a:ext cx="366959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10,000,000 Rate Plan Combinations. Choose the one that works for YOU.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48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Model Inputs</a:t>
            </a:r>
            <a:endParaRPr lang="en-US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958149178"/>
              </p:ext>
            </p:extLst>
          </p:nvPr>
        </p:nvGraphicFramePr>
        <p:xfrm>
          <a:off x="533400" y="1219200"/>
          <a:ext cx="7924800" cy="167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Flowchart: Document 18"/>
          <p:cNvSpPr/>
          <p:nvPr/>
        </p:nvSpPr>
        <p:spPr>
          <a:xfrm>
            <a:off x="4724400" y="3048000"/>
            <a:ext cx="4114800" cy="3200400"/>
          </a:xfrm>
          <a:prstGeom prst="flowChartDocumen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175" y="3105303"/>
            <a:ext cx="3857625" cy="2533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21860" y="3048000"/>
            <a:ext cx="4250140" cy="3200400"/>
            <a:chOff x="321860" y="3048000"/>
            <a:chExt cx="4250140" cy="3200400"/>
          </a:xfrm>
        </p:grpSpPr>
        <p:sp>
          <p:nvSpPr>
            <p:cNvPr id="11" name="Flowchart: Document 10"/>
            <p:cNvSpPr/>
            <p:nvPr/>
          </p:nvSpPr>
          <p:spPr>
            <a:xfrm>
              <a:off x="321860" y="3048000"/>
              <a:ext cx="4250140" cy="3200400"/>
            </a:xfrm>
            <a:prstGeom prst="flowChartDocument">
              <a:avLst/>
            </a:prstGeom>
            <a:gradFill flip="none" rotWithShape="1">
              <a:gsLst>
                <a:gs pos="0">
                  <a:schemeClr val="accent2">
                    <a:tint val="66000"/>
                    <a:satMod val="160000"/>
                  </a:schemeClr>
                </a:gs>
                <a:gs pos="50000">
                  <a:schemeClr val="accent2">
                    <a:tint val="44500"/>
                    <a:satMod val="160000"/>
                  </a:schemeClr>
                </a:gs>
                <a:gs pos="100000">
                  <a:schemeClr val="accent2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96"/>
            <a:stretch/>
          </p:blipFill>
          <p:spPr bwMode="auto">
            <a:xfrm>
              <a:off x="457200" y="3200400"/>
              <a:ext cx="3898852" cy="1752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029200"/>
              <a:ext cx="3898852" cy="448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5330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Assumptions 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8759874"/>
              </p:ext>
            </p:extLst>
          </p:nvPr>
        </p:nvGraphicFramePr>
        <p:xfrm>
          <a:off x="-304800" y="1447800"/>
          <a:ext cx="72390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768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Crystal Ball Simulation</a:t>
            </a:r>
            <a:br>
              <a:rPr lang="en-US" dirty="0" smtClean="0"/>
            </a:br>
            <a:r>
              <a:rPr lang="en-US" sz="1800" dirty="0" smtClean="0"/>
              <a:t>Defining Assumption Cells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58000" y="304800"/>
            <a:ext cx="1752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Historical Usage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85800" y="1524000"/>
            <a:ext cx="762000" cy="2011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685800" y="3962400"/>
            <a:ext cx="762000" cy="2011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Assumptions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685800" y="3733800"/>
            <a:ext cx="411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1" y="3871416"/>
            <a:ext cx="2895599" cy="164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1828799" y="5537855"/>
            <a:ext cx="2895601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Discrete Uniform Distribution Best Fits the Input Data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37525"/>
            <a:ext cx="2436561" cy="393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5334000" y="1524000"/>
            <a:ext cx="2438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Output</a:t>
            </a:r>
            <a:endParaRPr lang="en-US" sz="1600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5029200" y="1524000"/>
            <a:ext cx="0" cy="4547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1934001" y="1524000"/>
            <a:ext cx="2685198" cy="1870224"/>
            <a:chOff x="321860" y="3048000"/>
            <a:chExt cx="4250140" cy="3200400"/>
          </a:xfrm>
        </p:grpSpPr>
        <p:sp>
          <p:nvSpPr>
            <p:cNvPr id="43" name="Flowchart: Document 42"/>
            <p:cNvSpPr/>
            <p:nvPr/>
          </p:nvSpPr>
          <p:spPr>
            <a:xfrm>
              <a:off x="321860" y="3048000"/>
              <a:ext cx="4250140" cy="3200400"/>
            </a:xfrm>
            <a:prstGeom prst="flowChartDocument">
              <a:avLst/>
            </a:prstGeom>
            <a:gradFill flip="none" rotWithShape="1">
              <a:gsLst>
                <a:gs pos="0">
                  <a:schemeClr val="accent2">
                    <a:tint val="66000"/>
                    <a:satMod val="160000"/>
                  </a:schemeClr>
                </a:gs>
                <a:gs pos="50000">
                  <a:schemeClr val="accent2">
                    <a:tint val="44500"/>
                    <a:satMod val="160000"/>
                  </a:schemeClr>
                </a:gs>
                <a:gs pos="100000">
                  <a:schemeClr val="accent2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4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96"/>
            <a:stretch/>
          </p:blipFill>
          <p:spPr bwMode="auto">
            <a:xfrm>
              <a:off x="457200" y="3200400"/>
              <a:ext cx="3898852" cy="1752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5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029200"/>
              <a:ext cx="3898852" cy="448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499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Crystal Ball Simulation</a:t>
            </a:r>
            <a:br>
              <a:rPr lang="en-US" dirty="0" smtClean="0"/>
            </a:br>
            <a:r>
              <a:rPr lang="en-US" sz="1800" dirty="0" smtClean="0"/>
              <a:t>Defining Forecast Cells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58000" y="304800"/>
            <a:ext cx="1752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Rate Plan Combinations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85800" y="1524000"/>
            <a:ext cx="762000" cy="2011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685800" y="3962400"/>
            <a:ext cx="762000" cy="2011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Assumptions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685800" y="3733800"/>
            <a:ext cx="411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5334001" y="1524000"/>
            <a:ext cx="3726104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Output</a:t>
            </a:r>
            <a:endParaRPr lang="en-US" sz="16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1828801" y="1524000"/>
            <a:ext cx="2705097" cy="2011680"/>
            <a:chOff x="457200" y="1447800"/>
            <a:chExt cx="4114800" cy="3200400"/>
          </a:xfrm>
        </p:grpSpPr>
        <p:sp>
          <p:nvSpPr>
            <p:cNvPr id="17" name="Flowchart: Document 16"/>
            <p:cNvSpPr/>
            <p:nvPr/>
          </p:nvSpPr>
          <p:spPr>
            <a:xfrm>
              <a:off x="457200" y="1447800"/>
              <a:ext cx="4114800" cy="3200400"/>
            </a:xfrm>
            <a:prstGeom prst="flowChartDocument">
              <a:avLst/>
            </a:prstGeom>
            <a:gradFill flip="none" rotWithShape="1">
              <a:gsLst>
                <a:gs pos="0">
                  <a:schemeClr val="accent2">
                    <a:tint val="66000"/>
                    <a:satMod val="160000"/>
                  </a:schemeClr>
                </a:gs>
                <a:gs pos="50000">
                  <a:schemeClr val="accent2">
                    <a:tint val="44500"/>
                    <a:satMod val="160000"/>
                  </a:schemeClr>
                </a:gs>
                <a:gs pos="100000">
                  <a:schemeClr val="accent2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975" y="1505103"/>
              <a:ext cx="3857625" cy="25334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9" name="Picture 18" descr="Microsoft Excel - finalversion2 - \\Remote, 256-bit SSL/TLS.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6" t="28986" r="58635" b="51477"/>
          <a:stretch/>
        </p:blipFill>
        <p:spPr>
          <a:xfrm>
            <a:off x="1677811" y="4436549"/>
            <a:ext cx="3046589" cy="973652"/>
          </a:xfrm>
          <a:prstGeom prst="rect">
            <a:avLst/>
          </a:prstGeom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1" y="2362201"/>
            <a:ext cx="3726106" cy="1434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3"/>
          <a:stretch/>
        </p:blipFill>
        <p:spPr bwMode="auto">
          <a:xfrm>
            <a:off x="5562600" y="3979952"/>
            <a:ext cx="3497506" cy="380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5715000" y="373380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/>
              <a:t>Total</a:t>
            </a:r>
            <a:endParaRPr lang="en-US" sz="1200" u="sng" dirty="0"/>
          </a:p>
        </p:txBody>
      </p:sp>
      <p:sp>
        <p:nvSpPr>
          <p:cNvPr id="24" name="TextBox 23"/>
          <p:cNvSpPr txBox="1"/>
          <p:nvPr/>
        </p:nvSpPr>
        <p:spPr>
          <a:xfrm>
            <a:off x="7278669" y="3653135"/>
            <a:ext cx="10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.</a:t>
            </a:r>
          </a:p>
          <a:p>
            <a:r>
              <a:rPr lang="en-US" sz="600" dirty="0" smtClean="0"/>
              <a:t>.</a:t>
            </a:r>
          </a:p>
          <a:p>
            <a:r>
              <a:rPr lang="en-US" sz="600" dirty="0"/>
              <a:t>.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5029200" y="1524000"/>
            <a:ext cx="0" cy="4547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77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Model</a:t>
            </a:r>
            <a:br>
              <a:rPr lang="en-US" dirty="0" smtClean="0"/>
            </a:br>
            <a:r>
              <a:rPr lang="en-US" sz="2000" dirty="0" smtClean="0"/>
              <a:t>Evolutionary Solver Method</a:t>
            </a:r>
            <a:endParaRPr lang="en-US" sz="2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52"/>
          <a:stretch/>
        </p:blipFill>
        <p:spPr bwMode="auto">
          <a:xfrm>
            <a:off x="381001" y="1219200"/>
            <a:ext cx="8458200" cy="420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6451" y="5420662"/>
            <a:ext cx="8462749" cy="903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u="sng" dirty="0" smtClean="0"/>
              <a:t>Decision Variables</a:t>
            </a:r>
            <a:r>
              <a:rPr lang="en-US" sz="1400" dirty="0" smtClean="0"/>
              <a:t>: Optimized Talk, Text, and Data Plan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u="sng" dirty="0" smtClean="0"/>
              <a:t>Objective Function</a:t>
            </a:r>
            <a:r>
              <a:rPr lang="en-US" sz="1400" dirty="0" smtClean="0"/>
              <a:t>: Minimize Cost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u="sng" dirty="0" smtClean="0"/>
              <a:t>Constraints</a:t>
            </a:r>
            <a:r>
              <a:rPr lang="en-US" sz="1400" dirty="0" smtClean="0"/>
              <a:t>: (1) Decision Variables are Binary, (2) Talk, Text, and Data </a:t>
            </a:r>
            <a:r>
              <a:rPr lang="en-US" sz="1400" dirty="0" smtClean="0"/>
              <a:t>Co</a:t>
            </a:r>
            <a:r>
              <a:rPr lang="en-US" sz="1400" dirty="0" smtClean="0"/>
              <a:t>mbination Can Only Be Selected for ONE Carrier, and (3) For the Selected Carrier, One and Only One Plan has to be Selected</a:t>
            </a:r>
            <a:endParaRPr lang="en-US" sz="1400" dirty="0"/>
          </a:p>
        </p:txBody>
      </p:sp>
      <p:sp>
        <p:nvSpPr>
          <p:cNvPr id="4" name="Oval Callout 3"/>
          <p:cNvSpPr/>
          <p:nvPr/>
        </p:nvSpPr>
        <p:spPr>
          <a:xfrm>
            <a:off x="762000" y="1066800"/>
            <a:ext cx="1676400" cy="457200"/>
          </a:xfrm>
          <a:prstGeom prst="wedgeEllipseCallout">
            <a:avLst>
              <a:gd name="adj1" fmla="val -33222"/>
              <a:gd name="adj2" fmla="val 78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Detailed Optimal Plan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5952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Solver Method</a:t>
            </a:r>
            <a:br>
              <a:rPr lang="en-US" dirty="0" smtClean="0"/>
            </a:br>
            <a:r>
              <a:rPr lang="en-US" sz="1800" dirty="0" smtClean="0"/>
              <a:t>Evolutionary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Evolutionary Solver Method?</a:t>
            </a:r>
          </a:p>
          <a:p>
            <a:pPr lvl="1"/>
            <a:r>
              <a:rPr lang="en-US" dirty="0" smtClean="0"/>
              <a:t>Can be used for an Excel formulas or functions even when they are non-smooth or non-linear</a:t>
            </a:r>
          </a:p>
          <a:p>
            <a:pPr marL="274320" lvl="1" indent="0">
              <a:buNone/>
            </a:pPr>
            <a:endParaRPr lang="en-US" dirty="0" smtClean="0"/>
          </a:p>
          <a:p>
            <a:r>
              <a:rPr lang="en-US" dirty="0" smtClean="0"/>
              <a:t>What are the Limitations of this Method?</a:t>
            </a:r>
            <a:endParaRPr lang="en-US" dirty="0"/>
          </a:p>
          <a:p>
            <a:pPr lvl="1"/>
            <a:r>
              <a:rPr lang="en-US" dirty="0" smtClean="0"/>
              <a:t>Finds </a:t>
            </a:r>
            <a:r>
              <a:rPr lang="en-US" dirty="0"/>
              <a:t>a </a:t>
            </a:r>
            <a:r>
              <a:rPr lang="en-US" i="1" u="sng" dirty="0"/>
              <a:t>good</a:t>
            </a:r>
            <a:r>
              <a:rPr lang="en-US" dirty="0"/>
              <a:t> solution to a reasonably</a:t>
            </a:r>
            <a:r>
              <a:rPr lang="en-US" i="1" dirty="0"/>
              <a:t> </a:t>
            </a:r>
            <a:r>
              <a:rPr lang="en-US" i="1" u="sng" dirty="0"/>
              <a:t>well-scaled</a:t>
            </a:r>
            <a:r>
              <a:rPr lang="en-US" dirty="0"/>
              <a:t> </a:t>
            </a:r>
            <a:r>
              <a:rPr lang="en-US" dirty="0" smtClean="0"/>
              <a:t>model</a:t>
            </a:r>
          </a:p>
          <a:p>
            <a:pPr lvl="1"/>
            <a:r>
              <a:rPr lang="en-US" dirty="0" smtClean="0"/>
              <a:t>Cannot </a:t>
            </a:r>
            <a:r>
              <a:rPr lang="en-US" dirty="0"/>
              <a:t>determine whether a given solution is </a:t>
            </a:r>
            <a:r>
              <a:rPr lang="en-US" i="1" u="sng" dirty="0"/>
              <a:t>optimal</a:t>
            </a:r>
            <a:r>
              <a:rPr lang="en-US" dirty="0"/>
              <a:t> – so it never really </a:t>
            </a:r>
            <a:r>
              <a:rPr lang="en-US" i="1" u="sng" dirty="0"/>
              <a:t>knows</a:t>
            </a:r>
            <a:r>
              <a:rPr lang="en-US" dirty="0"/>
              <a:t> when to </a:t>
            </a:r>
            <a:r>
              <a:rPr lang="en-US" dirty="0" smtClean="0"/>
              <a:t>stop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knows only that a new candidate solution is </a:t>
            </a:r>
            <a:r>
              <a:rPr lang="en-US" i="1" u="sng" dirty="0" smtClean="0"/>
              <a:t>better</a:t>
            </a:r>
            <a:r>
              <a:rPr lang="en-US" dirty="0" smtClean="0"/>
              <a:t> </a:t>
            </a:r>
            <a:r>
              <a:rPr lang="en-US" dirty="0"/>
              <a:t>than other solutions found earlier.</a:t>
            </a:r>
          </a:p>
        </p:txBody>
      </p:sp>
    </p:spTree>
    <p:extLst>
      <p:ext uri="{BB962C8B-B14F-4D97-AF65-F5344CB8AC3E}">
        <p14:creationId xmlns:p14="http://schemas.microsoft.com/office/powerpoint/2010/main" val="209793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2015</TotalTime>
  <Words>340</Words>
  <Application>Microsoft Office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Origin</vt:lpstr>
      <vt:lpstr>Talk, Text, Data – Choosing the Optimal Lifelines December 5th, 2011</vt:lpstr>
      <vt:lpstr>Facts: U.S. Wireless Telecommunication</vt:lpstr>
      <vt:lpstr>Choosing the Right Plan is Non-Trivial</vt:lpstr>
      <vt:lpstr>Key Model Inputs</vt:lpstr>
      <vt:lpstr>Key Assumptions </vt:lpstr>
      <vt:lpstr>Crystal Ball Simulation Defining Assumption Cells</vt:lpstr>
      <vt:lpstr>Crystal Ball Simulation Defining Forecast Cells</vt:lpstr>
      <vt:lpstr>The Model Evolutionary Solver Method</vt:lpstr>
      <vt:lpstr>Solver Method Evolutionary Method</vt:lpstr>
      <vt:lpstr>The Right Way to Find the Optimized Solution</vt:lpstr>
      <vt:lpstr>How Can the Model be Improved?</vt:lpstr>
      <vt:lpstr>Q&amp;A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Sonu</dc:creator>
  <cp:lastModifiedBy>Sonu</cp:lastModifiedBy>
  <cp:revision>43</cp:revision>
  <dcterms:created xsi:type="dcterms:W3CDTF">2011-12-03T20:49:51Z</dcterms:created>
  <dcterms:modified xsi:type="dcterms:W3CDTF">2011-12-05T13:11:43Z</dcterms:modified>
</cp:coreProperties>
</file>